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464" r:id="rId3"/>
    <p:sldId id="303" r:id="rId4"/>
    <p:sldId id="462" r:id="rId5"/>
    <p:sldId id="463" r:id="rId6"/>
    <p:sldId id="359" r:id="rId7"/>
    <p:sldId id="361" r:id="rId8"/>
    <p:sldId id="370" r:id="rId9"/>
    <p:sldId id="358" r:id="rId10"/>
    <p:sldId id="349" r:id="rId11"/>
    <p:sldId id="352" r:id="rId12"/>
    <p:sldId id="465" r:id="rId13"/>
    <p:sldId id="466" r:id="rId14"/>
    <p:sldId id="371" r:id="rId15"/>
    <p:sldId id="467" r:id="rId16"/>
    <p:sldId id="468" r:id="rId17"/>
    <p:sldId id="469" r:id="rId18"/>
    <p:sldId id="471" r:id="rId19"/>
    <p:sldId id="470" r:id="rId20"/>
    <p:sldId id="472" r:id="rId21"/>
    <p:sldId id="473" r:id="rId22"/>
    <p:sldId id="474" r:id="rId23"/>
    <p:sldId id="364" r:id="rId24"/>
    <p:sldId id="365" r:id="rId25"/>
    <p:sldId id="366" r:id="rId26"/>
    <p:sldId id="354" r:id="rId27"/>
    <p:sldId id="367" r:id="rId28"/>
    <p:sldId id="369" r:id="rId29"/>
    <p:sldId id="372" r:id="rId30"/>
    <p:sldId id="373" r:id="rId31"/>
    <p:sldId id="375" r:id="rId32"/>
    <p:sldId id="377" r:id="rId33"/>
    <p:sldId id="378" r:id="rId34"/>
    <p:sldId id="380" r:id="rId35"/>
    <p:sldId id="381" r:id="rId36"/>
    <p:sldId id="383" r:id="rId37"/>
    <p:sldId id="384" r:id="rId38"/>
    <p:sldId id="385" r:id="rId39"/>
    <p:sldId id="313" r:id="rId40"/>
    <p:sldId id="389" r:id="rId41"/>
    <p:sldId id="390" r:id="rId42"/>
    <p:sldId id="387" r:id="rId43"/>
    <p:sldId id="401" r:id="rId44"/>
    <p:sldId id="405" r:id="rId45"/>
    <p:sldId id="396" r:id="rId46"/>
    <p:sldId id="398" r:id="rId47"/>
    <p:sldId id="406" r:id="rId48"/>
    <p:sldId id="408" r:id="rId49"/>
    <p:sldId id="409" r:id="rId50"/>
    <p:sldId id="402" r:id="rId51"/>
    <p:sldId id="413" r:id="rId52"/>
    <p:sldId id="414" r:id="rId53"/>
    <p:sldId id="403" r:id="rId54"/>
    <p:sldId id="412" r:id="rId55"/>
    <p:sldId id="416" r:id="rId56"/>
    <p:sldId id="417" r:id="rId57"/>
    <p:sldId id="418" r:id="rId58"/>
    <p:sldId id="419" r:id="rId59"/>
    <p:sldId id="415" r:id="rId60"/>
    <p:sldId id="410" r:id="rId61"/>
    <p:sldId id="421" r:id="rId62"/>
    <p:sldId id="423" r:id="rId63"/>
    <p:sldId id="315" r:id="rId64"/>
    <p:sldId id="426" r:id="rId65"/>
    <p:sldId id="427" r:id="rId66"/>
    <p:sldId id="424" r:id="rId67"/>
    <p:sldId id="425" r:id="rId68"/>
    <p:sldId id="318" r:id="rId69"/>
    <p:sldId id="429" r:id="rId70"/>
    <p:sldId id="431" r:id="rId71"/>
    <p:sldId id="435" r:id="rId72"/>
    <p:sldId id="432" r:id="rId73"/>
    <p:sldId id="433" r:id="rId74"/>
    <p:sldId id="438" r:id="rId75"/>
    <p:sldId id="439" r:id="rId76"/>
    <p:sldId id="440" r:id="rId77"/>
    <p:sldId id="443" r:id="rId78"/>
    <p:sldId id="442" r:id="rId79"/>
    <p:sldId id="444" r:id="rId80"/>
    <p:sldId id="448" r:id="rId81"/>
    <p:sldId id="449" r:id="rId82"/>
    <p:sldId id="450" r:id="rId83"/>
    <p:sldId id="452" r:id="rId84"/>
    <p:sldId id="453" r:id="rId85"/>
    <p:sldId id="454" r:id="rId86"/>
    <p:sldId id="455" r:id="rId87"/>
    <p:sldId id="458" r:id="rId88"/>
    <p:sldId id="460" r:id="rId8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7FC"/>
    <a:srgbClr val="1D33FF"/>
    <a:srgbClr val="61ADF3"/>
    <a:srgbClr val="085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068" autoAdjust="0"/>
    <p:restoredTop sz="94660"/>
  </p:normalViewPr>
  <p:slideViewPr>
    <p:cSldViewPr snapToGrid="0" showGuides="1">
      <p:cViewPr>
        <p:scale>
          <a:sx n="81" d="100"/>
          <a:sy n="81" d="100"/>
        </p:scale>
        <p:origin x="36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06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06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81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64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84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87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04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29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3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90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40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5000"/>
                <a:lumOff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70774-0494-4962-A051-44ABFAD1A6FD}" type="datetimeFigureOut">
              <a:rPr lang="zh-TW" altLang="en-US" smtClean="0"/>
              <a:t>2018/6/26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7D1F-24CF-4EE7-9BE9-4B79D8C834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48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892452"/>
            <a:ext cx="12192000" cy="1601260"/>
          </a:xfrm>
        </p:spPr>
        <p:txBody>
          <a:bodyPr anchor="ctr">
            <a:noAutofit/>
          </a:bodyPr>
          <a:lstStyle/>
          <a:p>
            <a:r>
              <a:rPr lang="en-US" altLang="zh-TW" sz="6400" dirty="0" err="1" smtClean="0">
                <a:solidFill>
                  <a:schemeClr val="tx2"/>
                </a:solidFill>
              </a:rPr>
              <a:t>Avito</a:t>
            </a:r>
            <a:r>
              <a:rPr lang="en-US" altLang="zh-TW" sz="6400" dirty="0" smtClean="0">
                <a:solidFill>
                  <a:schemeClr val="tx2"/>
                </a:solidFill>
              </a:rPr>
              <a:t> Demand Prediction challenge in </a:t>
            </a:r>
            <a:r>
              <a:rPr lang="en-US" altLang="zh-TW" sz="6400" dirty="0" err="1" smtClean="0">
                <a:solidFill>
                  <a:schemeClr val="tx2"/>
                </a:solidFill>
              </a:rPr>
              <a:t>Kaggle</a:t>
            </a:r>
            <a:r>
              <a:rPr lang="en-US" altLang="zh-TW" sz="6400" dirty="0" smtClean="0">
                <a:solidFill>
                  <a:schemeClr val="tx2"/>
                </a:solidFill>
              </a:rPr>
              <a:t> </a:t>
            </a:r>
            <a:endParaRPr lang="zh-TW" altLang="en-US" sz="6400" dirty="0">
              <a:solidFill>
                <a:schemeClr val="tx2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00125" y="470435"/>
            <a:ext cx="1300514" cy="1201008"/>
            <a:chOff x="531615" y="480863"/>
            <a:chExt cx="1932734" cy="1784854"/>
          </a:xfrm>
        </p:grpSpPr>
        <p:sp>
          <p:nvSpPr>
            <p:cNvPr id="8" name="六邊形 7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 rot="10800000">
            <a:off x="9906000" y="3764491"/>
            <a:ext cx="1300514" cy="1201008"/>
            <a:chOff x="531615" y="480863"/>
            <a:chExt cx="1932734" cy="1784854"/>
          </a:xfrm>
        </p:grpSpPr>
        <p:sp>
          <p:nvSpPr>
            <p:cNvPr id="30" name="六邊形 29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副標題 2"/>
          <p:cNvSpPr txBox="1">
            <a:spLocks/>
          </p:cNvSpPr>
          <p:nvPr/>
        </p:nvSpPr>
        <p:spPr>
          <a:xfrm>
            <a:off x="-28871" y="4419539"/>
            <a:ext cx="12192000" cy="728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 smtClean="0">
                <a:solidFill>
                  <a:schemeClr val="tx2"/>
                </a:solidFill>
              </a:rPr>
              <a:t>BYL:  </a:t>
            </a:r>
            <a:r>
              <a:rPr lang="zh-TW" altLang="en-US" sz="3200" dirty="0" smtClean="0">
                <a:solidFill>
                  <a:schemeClr val="tx2"/>
                </a:solidFill>
              </a:rPr>
              <a:t>莊喻能、陳先灝、劉亮緯、黃冠融</a:t>
            </a:r>
            <a:endParaRPr lang="zh-TW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353440" y="577773"/>
            <a:ext cx="4222043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tx2"/>
                </a:solidFill>
              </a:rPr>
              <a:t>圖片處理的方法：</a:t>
            </a:r>
            <a:endParaRPr lang="en-US" altLang="zh-TW" dirty="0" smtClean="0">
              <a:solidFill>
                <a:schemeClr val="tx2"/>
              </a:solidFill>
            </a:endParaRPr>
          </a:p>
          <a:p>
            <a:r>
              <a:rPr lang="zh-TW" altLang="en-US" dirty="0" smtClean="0">
                <a:solidFill>
                  <a:schemeClr val="tx2"/>
                </a:solidFill>
              </a:rPr>
              <a:t>（總之要降維）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53440" y="2408438"/>
            <a:ext cx="11635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800" dirty="0" smtClean="0"/>
              <a:t>丟進</a:t>
            </a:r>
            <a:r>
              <a:rPr kumimoji="1" lang="en-US" altLang="zh-TW" sz="2800" dirty="0" smtClean="0"/>
              <a:t>pre-trained model </a:t>
            </a:r>
            <a:r>
              <a:rPr kumimoji="1" lang="zh-TW" altLang="en-US" sz="2800" dirty="0" smtClean="0"/>
              <a:t>直接拿結果</a:t>
            </a:r>
            <a:endParaRPr kumimoji="1" lang="en-US" altLang="zh-TW" sz="2800" dirty="0" smtClean="0"/>
          </a:p>
          <a:p>
            <a:pPr marL="514350" indent="-514350">
              <a:buAutoNum type="arabicPeriod"/>
            </a:pPr>
            <a:endParaRPr kumimoji="1" lang="en-US" altLang="zh-TW" sz="2800" dirty="0"/>
          </a:p>
          <a:p>
            <a:pPr marL="514350" indent="-514350">
              <a:buAutoNum type="arabicPeriod"/>
            </a:pPr>
            <a:endParaRPr kumimoji="1" lang="en-US" altLang="zh-TW" sz="2800" dirty="0" smtClean="0"/>
          </a:p>
          <a:p>
            <a:pPr marL="514350" indent="-514350">
              <a:buAutoNum type="arabicPeriod"/>
            </a:pPr>
            <a:endParaRPr kumimoji="1" lang="en-US" altLang="zh-TW" sz="2800" dirty="0"/>
          </a:p>
          <a:p>
            <a:pPr marL="514350" indent="-514350">
              <a:buAutoNum type="arabicPeriod"/>
            </a:pPr>
            <a:r>
              <a:rPr kumimoji="1" lang="zh-TW" altLang="en-US" sz="2800" dirty="0" smtClean="0"/>
              <a:t>丟進</a:t>
            </a:r>
            <a:r>
              <a:rPr kumimoji="1" lang="en-US" altLang="zh-TW" sz="2800" dirty="0" smtClean="0"/>
              <a:t>pre-trained model </a:t>
            </a:r>
            <a:r>
              <a:rPr kumimoji="1" lang="zh-TW" altLang="en-US" sz="2800" dirty="0" smtClean="0"/>
              <a:t>拿中間層的結果。</a:t>
            </a:r>
            <a:r>
              <a:rPr kumimoji="1" lang="en-US" altLang="zh-TW" sz="2800" dirty="0"/>
              <a:t>			</a:t>
            </a:r>
            <a:endParaRPr kumimoji="1" lang="en-US" altLang="zh-TW" sz="2800" dirty="0" smtClean="0"/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31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155276" y="577773"/>
            <a:ext cx="4420207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chemeClr val="tx2"/>
                </a:solidFill>
              </a:rPr>
              <a:t>Image Net: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91" y="1874368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82600" y="1711938"/>
            <a:ext cx="11226800" cy="2195857"/>
            <a:chOff x="482600" y="1711938"/>
            <a:chExt cx="11226800" cy="2195857"/>
          </a:xfrm>
        </p:grpSpPr>
        <p:sp>
          <p:nvSpPr>
            <p:cNvPr id="3" name="六邊形 2"/>
            <p:cNvSpPr/>
            <p:nvPr/>
          </p:nvSpPr>
          <p:spPr>
            <a:xfrm rot="5400000">
              <a:off x="746747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六邊形 3"/>
            <p:cNvSpPr/>
            <p:nvPr/>
          </p:nvSpPr>
          <p:spPr>
            <a:xfrm rot="5400000">
              <a:off x="793525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六邊形 4"/>
            <p:cNvSpPr/>
            <p:nvPr/>
          </p:nvSpPr>
          <p:spPr>
            <a:xfrm rot="5400000">
              <a:off x="8403033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887081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9338597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980637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1027415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1074194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11209724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723357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7701360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8169142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863692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910470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957248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1004026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1050805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10975833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746747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7935250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8403032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8870814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9338596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9806378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10274159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10741941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23357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770135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16913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63692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910470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9572485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1004026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1050805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1097583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467467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3524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403030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870812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933859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9806375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10274156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10741939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512855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5596336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6064118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6531900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699968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489466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5362445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5830226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6298008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676579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512855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559633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6064117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6531899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99968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489466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5362443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583022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629800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676578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5128552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559633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6064114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6531896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699967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325741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72519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192980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66076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3023526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3491307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95908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426870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325741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372519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4192979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4660761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302352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3491305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395908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4426869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257414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372519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192976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4660758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91850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1386283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1854065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232184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278962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68461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115239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1620173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2087955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55573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91850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138628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1854064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321845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78962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684608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1152390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1620171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08795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255573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91849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138627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1854061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2321843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278962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450706" y="257597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355865" y="2349394"/>
              <a:ext cx="94179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前處理完了，開始挑模型</a:t>
              </a:r>
              <a:r>
                <a:rPr lang="zh-TW" altLang="en-US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！</a:t>
              </a:r>
              <a:endParaRPr lang="en-US" altLang="zh-TW" sz="6000" dirty="0" smtClean="0">
                <a:solidFill>
                  <a:schemeClr val="tx2">
                    <a:lumMod val="50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0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155276" y="577773"/>
            <a:ext cx="4420207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tx2"/>
                </a:solidFill>
              </a:rPr>
              <a:t>讓我再用一次</a:t>
            </a:r>
            <a:r>
              <a:rPr lang="zh-TW" altLang="en-US" dirty="0" smtClean="0">
                <a:solidFill>
                  <a:schemeClr val="tx2"/>
                </a:solidFill>
              </a:rPr>
              <a:t>：</a:t>
            </a:r>
            <a:endParaRPr lang="zh-TW" alt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0" y="4663511"/>
            <a:ext cx="3702491" cy="208293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0" y="2194673"/>
            <a:ext cx="4755953" cy="1805041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53" y="3097193"/>
            <a:ext cx="3587020" cy="1968552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87" y="3684909"/>
            <a:ext cx="1385455" cy="1380836"/>
          </a:xfrm>
          <a:prstGeom prst="rect">
            <a:avLst/>
          </a:prstGeom>
        </p:spPr>
      </p:pic>
      <p:sp>
        <p:nvSpPr>
          <p:cNvPr id="79" name="文字方塊 78"/>
          <p:cNvSpPr txBox="1"/>
          <p:nvPr/>
        </p:nvSpPr>
        <p:spPr>
          <a:xfrm>
            <a:off x="8481873" y="3758303"/>
            <a:ext cx="367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 smtClean="0"/>
              <a:t>Deal Probability</a:t>
            </a:r>
            <a:endParaRPr kumimoji="1" lang="zh-TW" altLang="en-US" sz="36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72" y="722177"/>
            <a:ext cx="1612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82600" y="1711938"/>
            <a:ext cx="11226800" cy="2195857"/>
            <a:chOff x="482600" y="1711938"/>
            <a:chExt cx="11226800" cy="2195857"/>
          </a:xfrm>
        </p:grpSpPr>
        <p:sp>
          <p:nvSpPr>
            <p:cNvPr id="3" name="六邊形 2"/>
            <p:cNvSpPr/>
            <p:nvPr/>
          </p:nvSpPr>
          <p:spPr>
            <a:xfrm rot="5400000">
              <a:off x="746747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六邊形 3"/>
            <p:cNvSpPr/>
            <p:nvPr/>
          </p:nvSpPr>
          <p:spPr>
            <a:xfrm rot="5400000">
              <a:off x="793525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六邊形 4"/>
            <p:cNvSpPr/>
            <p:nvPr/>
          </p:nvSpPr>
          <p:spPr>
            <a:xfrm rot="5400000">
              <a:off x="8403033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887081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9338597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980637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1027415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1074194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11209724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723357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7701360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8169142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863692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910470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957248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1004026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1050805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10975833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746747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7935250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8403032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8870814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9338596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9806378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10274159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10741941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23357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770135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16913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63692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910470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9572485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1004026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1050805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1097583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467467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3524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403030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870812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933859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9806375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10274156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10741939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512855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5596336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6064118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6531900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699968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489466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5362445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5830226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6298008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676579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512855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559633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6064117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6531899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99968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489466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5362443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583022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629800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676578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5128552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559633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6064114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6531896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699967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325741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72519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192980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66076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3023526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3491307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95908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426870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325741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372519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4192979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4660761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302352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3491305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395908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4426869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257414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372519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192976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4660758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91850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1386283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1854065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232184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278962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68461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115239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1620173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2087955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55573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91850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138628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1854064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321845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78962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684608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1152390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1620171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08795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255573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91849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138627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1854061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2321843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278962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450706" y="257597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3038601" y="1875511"/>
              <a:ext cx="598913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Deep Learning /</a:t>
              </a:r>
            </a:p>
            <a:p>
              <a:pPr algn="ctr"/>
              <a:r>
                <a:rPr lang="en-US" altLang="zh-TW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Neural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31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155276" y="577773"/>
            <a:ext cx="4420207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tx2"/>
                </a:solidFill>
              </a:rPr>
              <a:t>大概像這個樣子：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56" y="2169147"/>
            <a:ext cx="6963112" cy="45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324489" y="1711938"/>
            <a:ext cx="12715340" cy="2195857"/>
            <a:chOff x="-324489" y="1711938"/>
            <a:chExt cx="12715340" cy="2195857"/>
          </a:xfrm>
        </p:grpSpPr>
        <p:sp>
          <p:nvSpPr>
            <p:cNvPr id="3" name="六邊形 2"/>
            <p:cNvSpPr/>
            <p:nvPr/>
          </p:nvSpPr>
          <p:spPr>
            <a:xfrm rot="5400000">
              <a:off x="746747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六邊形 3"/>
            <p:cNvSpPr/>
            <p:nvPr/>
          </p:nvSpPr>
          <p:spPr>
            <a:xfrm rot="5400000">
              <a:off x="793525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六邊形 4"/>
            <p:cNvSpPr/>
            <p:nvPr/>
          </p:nvSpPr>
          <p:spPr>
            <a:xfrm rot="5400000">
              <a:off x="8403033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887081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9338597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980637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1027415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1074194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11209724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723357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7701360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8169142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863692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910470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957248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1004026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1050805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10975833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746747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7935250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8403032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8870814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9338596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9806378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10274159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10741941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23357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770135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16913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63692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910470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9572485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1004026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1050805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1097583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467467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3524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403030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870812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933859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9806375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10274156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10741939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512855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5596336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6064118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6531900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699968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489466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5362445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5830226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6298008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676579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512855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559633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6064117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6531899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99968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489466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5362443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583022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629800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676578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5128552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559633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6064114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6531896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699967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325741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72519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192980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66076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3023526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3491307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95908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426870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325741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372519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4192979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4660761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302352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3491305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395908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4426869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257414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372519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192976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4660758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91850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1386283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1854065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232184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278962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68461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115239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1620173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2087955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55573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91850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138628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1854064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321845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78962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684608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1152390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1620171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08795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255573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91849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138627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1854061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2321843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278962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450706" y="257597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-324489" y="1875511"/>
              <a:ext cx="1271534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LGBM</a:t>
              </a:r>
            </a:p>
            <a:p>
              <a:pPr algn="ctr"/>
              <a:r>
                <a:rPr lang="en-US" altLang="zh-TW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(Light Gradient Boosting Machine)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0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353440" y="475065"/>
            <a:ext cx="4557790" cy="1651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 smtClean="0"/>
              <a:t>LGBM</a:t>
            </a:r>
            <a:r>
              <a:rPr kumimoji="1" lang="zh-TW" altLang="en-US" dirty="0" smtClean="0"/>
              <a:t>的優缺點：</a:t>
            </a:r>
            <a:endParaRPr kumimoji="1"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353440" y="2408438"/>
            <a:ext cx="116353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	</a:t>
            </a:r>
            <a:r>
              <a:rPr kumimoji="1" lang="zh-TW" altLang="en-US" sz="2800" dirty="0" smtClean="0"/>
              <a:t>優點：</a:t>
            </a:r>
            <a:endParaRPr kumimoji="1" lang="en-US" altLang="zh-TW" sz="2800" dirty="0" smtClean="0"/>
          </a:p>
          <a:p>
            <a:r>
              <a:rPr kumimoji="1" lang="en-US" altLang="zh-TW" sz="2800" dirty="0"/>
              <a:t>	</a:t>
            </a:r>
            <a:r>
              <a:rPr kumimoji="1" lang="en-US" altLang="zh-TW" sz="2800" dirty="0" smtClean="0"/>
              <a:t>	</a:t>
            </a:r>
            <a:r>
              <a:rPr kumimoji="1" lang="en-US" altLang="zh-TW" sz="2800" dirty="0" smtClean="0"/>
              <a:t>1</a:t>
            </a:r>
            <a:r>
              <a:rPr kumimoji="1" lang="en-US" altLang="zh-TW" sz="2800" dirty="0" smtClean="0"/>
              <a:t>. </a:t>
            </a:r>
            <a:r>
              <a:rPr kumimoji="1" lang="zh-TW" altLang="en-US" sz="2800" dirty="0" smtClean="0"/>
              <a:t>很快，超快，非常快。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r>
              <a:rPr kumimoji="1" lang="en-US" altLang="zh-TW" sz="2800" dirty="0" smtClean="0"/>
              <a:t>		2. </a:t>
            </a:r>
            <a:r>
              <a:rPr kumimoji="1" lang="zh-TW" altLang="en-US" sz="2800" dirty="0" smtClean="0"/>
              <a:t>只需要</a:t>
            </a:r>
            <a:r>
              <a:rPr kumimoji="1" lang="en-US" altLang="zh-TW" sz="2800" dirty="0" smtClean="0"/>
              <a:t>CPU</a:t>
            </a:r>
            <a:r>
              <a:rPr kumimoji="1" lang="zh-TW" altLang="en-US" sz="2800" dirty="0" smtClean="0"/>
              <a:t>。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pPr marL="0" lvl="1"/>
            <a:r>
              <a:rPr kumimoji="1" lang="en-US" altLang="zh-TW" sz="2800" dirty="0" smtClean="0"/>
              <a:t>		3. </a:t>
            </a:r>
            <a:r>
              <a:rPr lang="en-US" altLang="zh-TW" sz="2800" dirty="0"/>
              <a:t>Histogram-based </a:t>
            </a:r>
            <a:r>
              <a:rPr lang="en-US" altLang="zh-TW" sz="2800" dirty="0" smtClean="0"/>
              <a:t>Algorithm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0" lvl="1"/>
            <a:endParaRPr lang="en-US" altLang="zh-TW" sz="2800" dirty="0"/>
          </a:p>
          <a:p>
            <a:pPr marL="0" lvl="1"/>
            <a:r>
              <a:rPr lang="en-US" altLang="zh-TW" sz="2800" dirty="0" smtClean="0"/>
              <a:t>	</a:t>
            </a:r>
            <a:r>
              <a:rPr lang="zh-TW" altLang="en-US" sz="2800" dirty="0" smtClean="0"/>
              <a:t>缺點：</a:t>
            </a:r>
            <a:endParaRPr lang="en-US" altLang="zh-TW" sz="2800" dirty="0" smtClean="0"/>
          </a:p>
          <a:p>
            <a:pPr marL="0" lvl="1"/>
            <a:r>
              <a:rPr lang="en-US" altLang="zh-TW" sz="2800" dirty="0"/>
              <a:t>	</a:t>
            </a:r>
            <a:r>
              <a:rPr lang="en-US" altLang="zh-TW" sz="2800" dirty="0" smtClean="0"/>
              <a:t>	1. </a:t>
            </a:r>
            <a:r>
              <a:rPr lang="zh-TW" altLang="en-US" sz="2800" dirty="0" smtClean="0"/>
              <a:t>無法使用</a:t>
            </a:r>
            <a:r>
              <a:rPr lang="en-US" altLang="zh-TW" sz="2800" dirty="0" smtClean="0"/>
              <a:t>mini-batch</a:t>
            </a:r>
            <a:endParaRPr lang="en-US" altLang="zh-TW" sz="2800" dirty="0"/>
          </a:p>
          <a:p>
            <a:r>
              <a:rPr kumimoji="1" lang="en-US" altLang="zh-TW" sz="2800" dirty="0"/>
              <a:t>		</a:t>
            </a:r>
            <a:endParaRPr kumimoji="1" lang="en-US" altLang="zh-TW" sz="2800" dirty="0" smtClean="0"/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41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353440" y="475065"/>
            <a:ext cx="4557790" cy="1651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 smtClean="0"/>
              <a:t>簡單比一下：</a:t>
            </a:r>
            <a:endParaRPr kumimoji="1"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353440" y="2408438"/>
            <a:ext cx="11635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		</a:t>
            </a:r>
            <a:endParaRPr kumimoji="1" lang="en-US" altLang="zh-TW" sz="2800" dirty="0" smtClean="0"/>
          </a:p>
          <a:p>
            <a:endParaRPr kumimoji="1" lang="zh-TW" altLang="en-US" sz="28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5" y="2655549"/>
            <a:ext cx="6858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353440" y="475065"/>
            <a:ext cx="4557790" cy="1651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 smtClean="0"/>
              <a:t>LGBM</a:t>
            </a:r>
            <a:r>
              <a:rPr kumimoji="1" lang="zh-TW" altLang="en-US" dirty="0" smtClean="0"/>
              <a:t>中的數學：</a:t>
            </a:r>
            <a:endParaRPr kumimoji="1"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353440" y="2408438"/>
            <a:ext cx="11635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 smtClean="0"/>
              <a:t>目標函數：</a:t>
            </a:r>
            <a:endParaRPr kumimoji="1" lang="en-US" altLang="zh-TW" sz="2800" dirty="0" smtClean="0"/>
          </a:p>
          <a:p>
            <a:r>
              <a:rPr kumimoji="1" lang="en-US" altLang="zh-TW" sz="2800" dirty="0"/>
              <a:t>	</a:t>
            </a:r>
            <a:endParaRPr kumimoji="1"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56" y="3106247"/>
            <a:ext cx="7404100" cy="1765300"/>
          </a:xfrm>
          <a:prstGeom prst="rect">
            <a:avLst/>
          </a:prstGeom>
        </p:spPr>
      </p:pic>
      <p:sp>
        <p:nvSpPr>
          <p:cNvPr id="75" name="文字方塊 74"/>
          <p:cNvSpPr txBox="1"/>
          <p:nvPr/>
        </p:nvSpPr>
        <p:spPr>
          <a:xfrm>
            <a:off x="2559298" y="5200024"/>
            <a:ext cx="7851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 smtClean="0"/>
              <a:t>再用某種特別的</a:t>
            </a:r>
            <a:r>
              <a:rPr kumimoji="1" lang="en-US" altLang="zh-TW" sz="2800" dirty="0" smtClean="0"/>
              <a:t>gradient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decent</a:t>
            </a:r>
            <a:r>
              <a:rPr kumimoji="1" lang="zh-TW" altLang="en-US" sz="2800" dirty="0" smtClean="0"/>
              <a:t>使得目標函數最小</a:t>
            </a:r>
            <a:r>
              <a:rPr kumimoji="1" lang="zh-TW" altLang="en-US" dirty="0" smtClean="0"/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0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353440" y="475065"/>
            <a:ext cx="4557790" cy="1651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 smtClean="0"/>
              <a:t>報告大綱</a:t>
            </a:r>
            <a:r>
              <a:rPr kumimoji="1" lang="zh-TW" altLang="en-US" dirty="0" smtClean="0"/>
              <a:t>：</a:t>
            </a:r>
            <a:endParaRPr kumimoji="1"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353440" y="2771045"/>
            <a:ext cx="11635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	</a:t>
            </a:r>
            <a:r>
              <a:rPr kumimoji="1" lang="en-US" altLang="zh-TW" sz="2800" dirty="0" smtClean="0"/>
              <a:t>1.  </a:t>
            </a:r>
            <a:r>
              <a:rPr kumimoji="1" lang="zh-TW" altLang="en-US" sz="2800" dirty="0" smtClean="0"/>
              <a:t>前處理</a:t>
            </a:r>
            <a:endParaRPr kumimoji="1" lang="en-US" altLang="zh-TW" sz="2800" dirty="0" smtClean="0"/>
          </a:p>
          <a:p>
            <a:endParaRPr kumimoji="1" lang="en-US" altLang="zh-TW" sz="2800" dirty="0" smtClean="0"/>
          </a:p>
          <a:p>
            <a:r>
              <a:rPr kumimoji="1" lang="en-US" altLang="zh-TW" sz="2800" dirty="0" smtClean="0"/>
              <a:t>	2. </a:t>
            </a:r>
            <a:r>
              <a:rPr kumimoji="1" lang="en-US" altLang="zh-TW" sz="2800" dirty="0"/>
              <a:t> </a:t>
            </a:r>
            <a:r>
              <a:rPr kumimoji="1" lang="zh-TW" altLang="en-US" sz="2800" dirty="0" smtClean="0"/>
              <a:t>預測模型</a:t>
            </a:r>
            <a:endParaRPr kumimoji="1" lang="en-US" altLang="zh-TW" sz="2800" dirty="0" smtClean="0"/>
          </a:p>
          <a:p>
            <a:endParaRPr kumimoji="1" lang="en-US" altLang="zh-TW" sz="2800" dirty="0" smtClean="0"/>
          </a:p>
          <a:p>
            <a:r>
              <a:rPr kumimoji="1" lang="en-US" altLang="zh-TW" sz="2800" dirty="0"/>
              <a:t>	</a:t>
            </a:r>
            <a:r>
              <a:rPr kumimoji="1" lang="en-US" altLang="zh-TW" sz="2800" dirty="0" smtClean="0"/>
              <a:t>3. </a:t>
            </a:r>
            <a:r>
              <a:rPr kumimoji="1" lang="zh-TW" altLang="en-US" sz="2800" dirty="0" smtClean="0"/>
              <a:t>改善結果</a:t>
            </a:r>
            <a:r>
              <a:rPr kumimoji="1" lang="en-US" altLang="zh-TW" sz="2800" dirty="0"/>
              <a:t>		</a:t>
            </a:r>
            <a:endParaRPr kumimoji="1" lang="en-US" altLang="zh-TW" sz="2800" dirty="0" smtClean="0"/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728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34220" y="505211"/>
            <a:ext cx="6583388" cy="1651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/>
              <a:t>Gradient b</a:t>
            </a:r>
            <a:r>
              <a:rPr kumimoji="1" lang="en-US" altLang="zh-TW" dirty="0" smtClean="0"/>
              <a:t>oosting </a:t>
            </a:r>
            <a:r>
              <a:rPr kumimoji="1" lang="en-US" altLang="zh-TW" dirty="0" err="1" smtClean="0"/>
              <a:t>Decend</a:t>
            </a:r>
            <a:endParaRPr kumimoji="1" lang="en-US" altLang="zh-TW" dirty="0"/>
          </a:p>
        </p:txBody>
      </p:sp>
      <p:grpSp>
        <p:nvGrpSpPr>
          <p:cNvPr id="76" name="群組 75"/>
          <p:cNvGrpSpPr/>
          <p:nvPr/>
        </p:nvGrpSpPr>
        <p:grpSpPr>
          <a:xfrm>
            <a:off x="1938758" y="1923264"/>
            <a:ext cx="8877300" cy="4546600"/>
            <a:chOff x="1938758" y="1843751"/>
            <a:chExt cx="8877300" cy="4546600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758" y="1843751"/>
              <a:ext cx="8877300" cy="4546600"/>
            </a:xfrm>
            <a:prstGeom prst="rect">
              <a:avLst/>
            </a:prstGeom>
          </p:spPr>
        </p:pic>
        <p:cxnSp>
          <p:nvCxnSpPr>
            <p:cNvPr id="78" name="直線接點 77"/>
            <p:cNvCxnSpPr/>
            <p:nvPr/>
          </p:nvCxnSpPr>
          <p:spPr>
            <a:xfrm flipH="1">
              <a:off x="10323443" y="2305878"/>
              <a:ext cx="13253" cy="17625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 flipH="1">
              <a:off x="10356573" y="4538870"/>
              <a:ext cx="13253" cy="17625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9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34220" y="505211"/>
            <a:ext cx="6583388" cy="1651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/>
              <a:t>Gradient b</a:t>
            </a:r>
            <a:r>
              <a:rPr kumimoji="1" lang="en-US" altLang="zh-TW" dirty="0" smtClean="0"/>
              <a:t>oosting </a:t>
            </a:r>
            <a:r>
              <a:rPr kumimoji="1" lang="en-US" altLang="zh-TW" dirty="0" err="1" smtClean="0"/>
              <a:t>Decend</a:t>
            </a:r>
            <a:endParaRPr kumimoji="1" lang="en-US" altLang="zh-TW" dirty="0"/>
          </a:p>
        </p:txBody>
      </p:sp>
      <p:grpSp>
        <p:nvGrpSpPr>
          <p:cNvPr id="76" name="群組 75"/>
          <p:cNvGrpSpPr/>
          <p:nvPr/>
        </p:nvGrpSpPr>
        <p:grpSpPr>
          <a:xfrm>
            <a:off x="1938758" y="1923264"/>
            <a:ext cx="8877300" cy="4546600"/>
            <a:chOff x="1938758" y="1843751"/>
            <a:chExt cx="8877300" cy="4546600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758" y="1843751"/>
              <a:ext cx="8877300" cy="4546600"/>
            </a:xfrm>
            <a:prstGeom prst="rect">
              <a:avLst/>
            </a:prstGeom>
          </p:spPr>
        </p:pic>
        <p:cxnSp>
          <p:nvCxnSpPr>
            <p:cNvPr id="78" name="直線接點 77"/>
            <p:cNvCxnSpPr/>
            <p:nvPr/>
          </p:nvCxnSpPr>
          <p:spPr>
            <a:xfrm flipH="1">
              <a:off x="10323443" y="2305878"/>
              <a:ext cx="13253" cy="17625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 flipH="1">
              <a:off x="10356573" y="4538870"/>
              <a:ext cx="13253" cy="17625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948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692886" y="514754"/>
            <a:ext cx="6583388" cy="1651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 smtClean="0"/>
              <a:t>Leaf-wise </a:t>
            </a:r>
          </a:p>
          <a:p>
            <a:r>
              <a:rPr kumimoji="1" lang="en-US" altLang="zh-TW" dirty="0" smtClean="0"/>
              <a:t>Algorithm:</a:t>
            </a:r>
          </a:p>
        </p:txBody>
      </p:sp>
      <p:pic>
        <p:nvPicPr>
          <p:cNvPr id="80" name="內容版面配置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5" y="2514550"/>
            <a:ext cx="11008165" cy="3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4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396624" y="3166054"/>
            <a:ext cx="950292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800" dirty="0" smtClean="0">
                <a:latin typeface="+mj-lt"/>
              </a:rPr>
              <a:t>其中，如何定義一個狀態</a:t>
            </a:r>
            <a:r>
              <a:rPr lang="en-US" altLang="zh-TW" sz="3800" dirty="0" smtClean="0">
                <a:latin typeface="+mj-lt"/>
              </a:rPr>
              <a:t>(state)</a:t>
            </a:r>
            <a:r>
              <a:rPr lang="zh-TW" altLang="en-US" sz="3800" dirty="0" smtClean="0">
                <a:latin typeface="+mj-lt"/>
              </a:rPr>
              <a:t>是很重要的</a:t>
            </a:r>
            <a:endParaRPr lang="en-US" altLang="zh-TW" sz="3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5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481802" y="2575234"/>
            <a:ext cx="94436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800" dirty="0" smtClean="0">
                <a:latin typeface="+mj-lt"/>
              </a:rPr>
              <a:t>定義一個狀態（</a:t>
            </a:r>
            <a:r>
              <a:rPr lang="en-US" altLang="zh-TW" sz="3800" dirty="0" smtClean="0">
                <a:latin typeface="+mj-lt"/>
              </a:rPr>
              <a:t>state</a:t>
            </a:r>
            <a:r>
              <a:rPr lang="zh-TW" altLang="en-US" sz="3800" dirty="0" smtClean="0">
                <a:latin typeface="+mj-lt"/>
              </a:rPr>
              <a:t>）的方式有很多種，</a:t>
            </a:r>
            <a:endParaRPr lang="en-US" altLang="zh-TW" sz="3800" dirty="0" smtClean="0">
              <a:latin typeface="+mj-lt"/>
            </a:endParaRPr>
          </a:p>
          <a:p>
            <a:pPr algn="ctr"/>
            <a:r>
              <a:rPr lang="zh-TW" altLang="en-US" sz="3800" dirty="0" smtClean="0">
                <a:latin typeface="+mj-lt"/>
              </a:rPr>
              <a:t>但通常我們會希望它是</a:t>
            </a:r>
            <a:endParaRPr lang="en-US" altLang="zh-TW" sz="3800" dirty="0" smtClean="0">
              <a:latin typeface="+mj-lt"/>
            </a:endParaRPr>
          </a:p>
          <a:p>
            <a:pPr algn="ctr"/>
            <a:r>
              <a:rPr lang="zh-TW" altLang="en-US" sz="3800" dirty="0" smtClean="0">
                <a:latin typeface="+mj-lt"/>
              </a:rPr>
              <a:t>「</a:t>
            </a:r>
            <a:r>
              <a:rPr lang="zh-TW" altLang="en-US" sz="3800" dirty="0"/>
              <a:t>使你得以預測</a:t>
            </a:r>
            <a:r>
              <a:rPr lang="zh-TW" altLang="en-US" sz="3800" dirty="0" smtClean="0"/>
              <a:t>未來的，</a:t>
            </a:r>
            <a:r>
              <a:rPr lang="zh-TW" altLang="en-US" sz="3800" dirty="0" smtClean="0">
                <a:latin typeface="+mj-lt"/>
              </a:rPr>
              <a:t>足夠多的資訊。」</a:t>
            </a:r>
            <a:endParaRPr lang="en-US" altLang="zh-TW" sz="3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5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5082554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>
                <a:solidFill>
                  <a:schemeClr val="tx2"/>
                </a:solidFill>
              </a:rPr>
              <a:t>用紅綠燈當做例子：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pic>
        <p:nvPicPr>
          <p:cNvPr id="75" name="圖片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21" y="947363"/>
            <a:ext cx="4618602" cy="543364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>
            <a:off x="749771" y="2438399"/>
            <a:ext cx="56689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 smtClean="0"/>
              <a:t>當我們看到黃燈時，不需要任何歷史資訊，我們就知道：「紅燈要來了，要減速。」（或是加速衝過去）</a:t>
            </a:r>
            <a:endParaRPr kumimoji="1" lang="en-US" altLang="zh-TW" sz="3200" dirty="0" smtClean="0"/>
          </a:p>
          <a:p>
            <a:endParaRPr kumimoji="1" lang="en-US" altLang="zh-TW" sz="3200" dirty="0"/>
          </a:p>
          <a:p>
            <a:r>
              <a:rPr kumimoji="1" lang="zh-TW" altLang="en-US" sz="3200" dirty="0" smtClean="0"/>
              <a:t>我們便會說紅綠燈這個</a:t>
            </a:r>
            <a:r>
              <a:rPr kumimoji="1" lang="en-US" altLang="zh-TW" sz="3200" dirty="0" smtClean="0"/>
              <a:t>model</a:t>
            </a:r>
            <a:r>
              <a:rPr kumimoji="1" lang="zh-TW" altLang="en-US" sz="3200" dirty="0" smtClean="0"/>
              <a:t>，是符合「馬可夫性質」。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129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262064" y="2583504"/>
            <a:ext cx="99309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馬可夫性質：未來狀態的機率分佈，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將僅由當前的狀態和當下採取的動作決定，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而不牽涉之前的狀態。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2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5082554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tx2"/>
                </a:solidFill>
              </a:rPr>
              <a:t>當然也有不符合馬可夫性質的例子：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35" y="2276188"/>
            <a:ext cx="7620000" cy="42926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55277" y="2510118"/>
            <a:ext cx="39632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 smtClean="0"/>
              <a:t>這時候除了當前的局面，我們還會額外整合一些歷史資訊，並把這些統稱為一個狀態（</a:t>
            </a:r>
            <a:r>
              <a:rPr kumimoji="1" lang="en-US" altLang="zh-TW" sz="3200" dirty="0" smtClean="0"/>
              <a:t>state</a:t>
            </a:r>
            <a:r>
              <a:rPr kumimoji="1" lang="zh-TW" altLang="en-US" sz="3200" dirty="0" smtClean="0"/>
              <a:t>）。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052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775032" y="2583504"/>
            <a:ext cx="89050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所以其實狀態怎麼定義是看你高興，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只是要能夠對處理這個問題有所幫助。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82600" y="1711938"/>
            <a:ext cx="11226800" cy="2195857"/>
            <a:chOff x="482600" y="1711938"/>
            <a:chExt cx="11226800" cy="2195857"/>
          </a:xfrm>
        </p:grpSpPr>
        <p:sp>
          <p:nvSpPr>
            <p:cNvPr id="3" name="六邊形 2"/>
            <p:cNvSpPr/>
            <p:nvPr/>
          </p:nvSpPr>
          <p:spPr>
            <a:xfrm rot="5400000">
              <a:off x="746747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六邊形 3"/>
            <p:cNvSpPr/>
            <p:nvPr/>
          </p:nvSpPr>
          <p:spPr>
            <a:xfrm rot="5400000">
              <a:off x="793525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六邊形 4"/>
            <p:cNvSpPr/>
            <p:nvPr/>
          </p:nvSpPr>
          <p:spPr>
            <a:xfrm rot="5400000">
              <a:off x="8403033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887081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9338597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980637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1027415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1074194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11209724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723357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7701360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8169142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863692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910470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957248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1004026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1050805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10975833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746747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7935250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8403032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8870814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9338596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9806378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10274159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10741941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23357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770135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16913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63692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910470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9572485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1004026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1050805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1097583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467467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3524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403030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870812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933859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9806375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10274156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10741939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512855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5596336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6064118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6531900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699968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489466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5362445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5830226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6298008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676579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512855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559633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6064117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6531899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99968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489466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5362443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583022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629800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676578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5128552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559633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6064114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6531896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699967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325741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72519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192980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66076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3023526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3491307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95908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426870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325741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372519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4192979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4660761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302352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3491305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395908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4426869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257414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372519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192976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4660758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91850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1386283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1854065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232184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278962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68461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115239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1620173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2087955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55573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91850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138628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1854064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321845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78962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684608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1152390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1620171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08795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255573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91849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138627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1854061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2321843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278962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450706" y="257597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496504" y="1875511"/>
              <a:ext cx="907331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Reinforcement Learning</a:t>
              </a:r>
            </a:p>
            <a:p>
              <a:pPr algn="ctr"/>
              <a:r>
                <a:rPr lang="zh-TW" altLang="en-US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中的報酬（</a:t>
              </a:r>
              <a:r>
                <a:rPr lang="en-US" altLang="zh-TW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reward</a:t>
              </a:r>
              <a:r>
                <a:rPr lang="zh-TW" altLang="en-US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）</a:t>
              </a:r>
              <a:endParaRPr lang="en-US" altLang="zh-TW" sz="6000" dirty="0" smtClean="0">
                <a:solidFill>
                  <a:schemeClr val="tx2">
                    <a:lumMod val="50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5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82600" y="1711938"/>
            <a:ext cx="11226800" cy="2195857"/>
            <a:chOff x="482600" y="1711938"/>
            <a:chExt cx="11226800" cy="2195857"/>
          </a:xfrm>
        </p:grpSpPr>
        <p:sp>
          <p:nvSpPr>
            <p:cNvPr id="3" name="六邊形 2"/>
            <p:cNvSpPr/>
            <p:nvPr/>
          </p:nvSpPr>
          <p:spPr>
            <a:xfrm rot="5400000">
              <a:off x="746747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六邊形 3"/>
            <p:cNvSpPr/>
            <p:nvPr/>
          </p:nvSpPr>
          <p:spPr>
            <a:xfrm rot="5400000">
              <a:off x="793525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六邊形 4"/>
            <p:cNvSpPr/>
            <p:nvPr/>
          </p:nvSpPr>
          <p:spPr>
            <a:xfrm rot="5400000">
              <a:off x="8403033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887081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9338597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980637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1027415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1074194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11209724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723357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7701360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8169142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863692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910470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957248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1004026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1050805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10975833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746747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7935250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8403032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8870814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9338596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9806378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10274159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10741941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23357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770135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16913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63692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910470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9572485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1004026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1050805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1097583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467467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3524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403030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870812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933859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9806375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10274156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10741939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512855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5596336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6064118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6531900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699968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489466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5362445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5830226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6298008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676579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512855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559633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6064117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6531899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99968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489466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5362443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583022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629800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676578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5128552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559633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6064114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6531896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699967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325741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72519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192980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66076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3023526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3491307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95908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426870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325741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372519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4192979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4660761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302352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3491305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395908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4426869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257414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372519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192976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4660758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91850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1386283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1854065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232184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278962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68461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115239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1620173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2087955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55573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91850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138628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1854064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321845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78962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684608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1152390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1620171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08795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255573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91849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138627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1854061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2321843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278962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450706" y="257597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2478342" y="1875511"/>
              <a:ext cx="710963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在前處理之前，</a:t>
              </a:r>
              <a:endParaRPr lang="en-US" altLang="zh-TW" sz="6000" dirty="0" smtClean="0">
                <a:solidFill>
                  <a:schemeClr val="tx2">
                    <a:lumMod val="50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  <a:p>
              <a:pPr algn="ctr"/>
              <a:r>
                <a:rPr lang="zh-TW" altLang="en-US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先確認我們的目標！</a:t>
              </a:r>
              <a:endParaRPr lang="en-US" altLang="zh-TW" sz="6000" dirty="0" smtClean="0">
                <a:solidFill>
                  <a:schemeClr val="tx2">
                    <a:lumMod val="50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27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1101670" y="577773"/>
            <a:ext cx="3473813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tx2"/>
                </a:solidFill>
              </a:rPr>
              <a:t>寫成數學大概是這樣的：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194694" y="3081674"/>
                <a:ext cx="903674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600" b="0" i="1" smtClean="0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zh-TW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600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TW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TW" sz="3600" b="0" i="1" smtClean="0">
                          <a:latin typeface="Cambria Math" charset="0"/>
                        </a:rPr>
                        <m:t>  </m:t>
                      </m:r>
                      <m:d>
                        <m:dPr>
                          <m:begChr m:val="（"/>
                          <m:endChr m:val="）"/>
                          <m:ctrlPr>
                            <a:rPr kumimoji="1" lang="zh-TW" altLang="en-US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 是 </m:t>
                          </m:r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𝑇𝑒𝑟𝑚𝑖𝑛𝑎𝑙</m:t>
                          </m:r>
                        </m:e>
                      </m:d>
                    </m:oMath>
                  </m:oMathPara>
                </a14:m>
                <a:endParaRPr kumimoji="1" lang="en-US" altLang="zh-TW" sz="3600" b="0" dirty="0" smtClean="0"/>
              </a:p>
              <a:p>
                <a:endParaRPr kumimoji="1" lang="zh-TW" altLang="en-US" sz="36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94" y="3081674"/>
                <a:ext cx="9036741" cy="11079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/>
          <p:cNvSpPr txBox="1"/>
          <p:nvPr/>
        </p:nvSpPr>
        <p:spPr>
          <a:xfrm>
            <a:off x="551605" y="2479195"/>
            <a:ext cx="881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 smtClean="0"/>
              <a:t>回合制的情況：</a:t>
            </a:r>
            <a:endParaRPr kumimoji="1" lang="zh-TW" altLang="en-US" sz="36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551605" y="4078789"/>
            <a:ext cx="881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 smtClean="0"/>
              <a:t>連續進行的情況：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551605" y="4786055"/>
                <a:ext cx="11291809" cy="1510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TW" sz="3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600" b="0" i="1" smtClean="0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r>
                        <a:rPr kumimoji="1" lang="en-US" altLang="zh-TW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sSub>
                        <m:sSubPr>
                          <m:ctrlP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p>
                        <m:sSupPr>
                          <m:ctrlP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  <m:sup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TW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p>
                        <m:sSupPr>
                          <m:ctrlP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  <m:sup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</m:t>
                          </m:r>
                        </m:sub>
                      </m:sSub>
                      <m:r>
                        <a:rPr kumimoji="1" lang="en-US" altLang="zh-TW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 =  </m:t>
                      </m:r>
                      <m:nary>
                        <m:naryPr>
                          <m:chr m:val="∑"/>
                          <m:ctrlPr>
                            <a:rPr kumimoji="1" lang="is-I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is-IS" altLang="zh-TW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TW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TW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1" lang="en-US" altLang="zh-TW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TW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TW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TW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TW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05" y="4786055"/>
                <a:ext cx="11291809" cy="15109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7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545510" y="2464319"/>
                <a:ext cx="911980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4000" dirty="0" smtClean="0">
                    <a:latin typeface="+mj-lt"/>
                  </a:rPr>
                  <a:t>關於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zh-TW" sz="4000" dirty="0" smtClean="0">
                    <a:latin typeface="+mj-lt"/>
                  </a:rPr>
                  <a:t>:</a:t>
                </a:r>
                <a:endParaRPr lang="en-US" altLang="zh-TW" sz="4000" dirty="0">
                  <a:latin typeface="+mj-lt"/>
                </a:endParaRPr>
              </a:p>
              <a:p>
                <a:pPr algn="ctr"/>
                <a:r>
                  <a:rPr lang="zh-TW" altLang="en-US" sz="4000" dirty="0" smtClean="0">
                    <a:latin typeface="+mj-lt"/>
                  </a:rPr>
                  <a:t>那是一個我們用來調整</a:t>
                </a:r>
                <a:r>
                  <a:rPr lang="en-US" altLang="zh-TW" sz="4000" dirty="0" smtClean="0">
                    <a:latin typeface="+mj-lt"/>
                  </a:rPr>
                  <a:t>reward</a:t>
                </a:r>
                <a:r>
                  <a:rPr lang="zh-TW" altLang="en-US" sz="4000" dirty="0" smtClean="0">
                    <a:latin typeface="+mj-lt"/>
                  </a:rPr>
                  <a:t>的參數，</a:t>
                </a:r>
                <a:endParaRPr lang="en-US" altLang="zh-TW" sz="4000" dirty="0" smtClean="0">
                  <a:latin typeface="+mj-lt"/>
                </a:endParaRPr>
              </a:p>
              <a:p>
                <a:pPr algn="ctr"/>
                <a:r>
                  <a:rPr lang="zh-TW" altLang="en-US" sz="4000" dirty="0" smtClean="0">
                    <a:latin typeface="+mj-lt"/>
                  </a:rPr>
                  <a:t>一般介在</a:t>
                </a:r>
                <a:r>
                  <a:rPr lang="en-US" altLang="zh-TW" sz="4000" dirty="0" smtClean="0">
                    <a:latin typeface="+mj-lt"/>
                  </a:rPr>
                  <a:t>0~1</a:t>
                </a:r>
                <a:r>
                  <a:rPr lang="zh-TW" altLang="en-US" sz="4000" dirty="0" smtClean="0">
                    <a:latin typeface="+mj-lt"/>
                  </a:rPr>
                  <a:t>之間。</a:t>
                </a:r>
                <a:r>
                  <a:rPr lang="en-US" altLang="zh-TW" sz="4000" dirty="0" smtClean="0">
                    <a:latin typeface="+mj-lt"/>
                  </a:rPr>
                  <a:t>(</a:t>
                </a:r>
                <a:r>
                  <a:rPr lang="zh-TW" altLang="en-US" sz="4000" dirty="0" smtClean="0">
                    <a:latin typeface="+mj-lt"/>
                  </a:rPr>
                  <a:t>通常會靠近</a:t>
                </a:r>
                <a:r>
                  <a:rPr lang="en-US" altLang="zh-TW" sz="4000" dirty="0" smtClean="0">
                    <a:latin typeface="+mj-lt"/>
                  </a:rPr>
                  <a:t>1</a:t>
                </a:r>
                <a:r>
                  <a:rPr lang="zh-TW" altLang="en-US" sz="4000" dirty="0" smtClean="0">
                    <a:latin typeface="+mj-lt"/>
                  </a:rPr>
                  <a:t>）</a:t>
                </a:r>
                <a:endParaRPr lang="en-US" altLang="zh-TW" sz="4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10" y="2464319"/>
                <a:ext cx="9119804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1805" t="-5346" r="-1671" b="-125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3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545516" y="2560260"/>
            <a:ext cx="91198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在連續的情況，我們沒有終止條件，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如果只是單純加總每次得到的</a:t>
            </a:r>
            <a:r>
              <a:rPr lang="en-US" altLang="zh-TW" sz="4000" dirty="0" smtClean="0">
                <a:latin typeface="+mj-lt"/>
              </a:rPr>
              <a:t>reward</a:t>
            </a:r>
            <a:r>
              <a:rPr lang="zh-TW" altLang="en-US" sz="4000" dirty="0" smtClean="0">
                <a:latin typeface="+mj-lt"/>
              </a:rPr>
              <a:t>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很容易得到「無限大」的</a:t>
            </a:r>
            <a:r>
              <a:rPr lang="en-US" altLang="zh-TW" sz="4000" dirty="0" smtClean="0">
                <a:latin typeface="+mj-lt"/>
              </a:rPr>
              <a:t>reward</a:t>
            </a:r>
            <a:r>
              <a:rPr lang="zh-TW" altLang="en-US" sz="4000" dirty="0" smtClean="0">
                <a:latin typeface="+mj-lt"/>
              </a:rPr>
              <a:t>。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7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3462962" y="2770753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這樣其實不是很好</a:t>
            </a:r>
            <a:r>
              <a:rPr lang="mr-IN" altLang="zh-TW" sz="4000" dirty="0" smtClean="0">
                <a:latin typeface="+mj-lt"/>
              </a:rPr>
              <a:t>……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08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19279" y="2543575"/>
                <a:ext cx="685315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4000" dirty="0" smtClean="0">
                    <a:latin typeface="+mj-lt"/>
                  </a:rPr>
                  <a:t>所以我們使用</a:t>
                </a:r>
                <a14:m>
                  <m:oMath xmlns:m="http://schemas.openxmlformats.org/officeDocument/2006/math">
                    <m:r>
                      <a:rPr lang="zh-TW" alt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zh-TW" altLang="en-US" sz="4000" dirty="0" smtClean="0">
                    <a:latin typeface="+mj-lt"/>
                  </a:rPr>
                  <a:t>，</a:t>
                </a:r>
                <a:endParaRPr lang="en-US" altLang="zh-TW" sz="4000" dirty="0" smtClean="0">
                  <a:latin typeface="+mj-lt"/>
                </a:endParaRPr>
              </a:p>
              <a:p>
                <a:pPr algn="ctr"/>
                <a:r>
                  <a:rPr lang="zh-TW" altLang="en-US" sz="4000" dirty="0" smtClean="0">
                    <a:latin typeface="+mj-lt"/>
                  </a:rPr>
                  <a:t>來讓報酬的期望值可以收斂。</a:t>
                </a:r>
                <a:endParaRPr lang="en-US" altLang="zh-TW" sz="4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279" y="2543575"/>
                <a:ext cx="6853159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2580" t="-7834" r="-2402" b="-18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0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3719444" y="2770753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這樣還有一個好處：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4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1101670" y="577772"/>
            <a:ext cx="3473813" cy="163045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立即的利益</a:t>
            </a:r>
            <a:r>
              <a:rPr lang="en-US" altLang="zh-TW" dirty="0" smtClean="0">
                <a:solidFill>
                  <a:schemeClr val="tx2"/>
                </a:solidFill>
              </a:rPr>
              <a:t> </a:t>
            </a:r>
            <a:r>
              <a:rPr lang="en-US" altLang="zh-TW" dirty="0" err="1" smtClean="0">
                <a:solidFill>
                  <a:schemeClr val="tx2"/>
                </a:solidFill>
              </a:rPr>
              <a:t>v.s</a:t>
            </a:r>
            <a:r>
              <a:rPr lang="en-US" altLang="zh-TW" dirty="0" smtClean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未來的利益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78" y="2227750"/>
            <a:ext cx="6887292" cy="4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05428" y="2478309"/>
                <a:ext cx="685315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zh-TW" altLang="en-US" sz="4000" dirty="0" smtClean="0">
                    <a:latin typeface="+mj-lt"/>
                  </a:rPr>
                  <a:t>的數值，</a:t>
                </a:r>
                <a:endParaRPr lang="en-US" altLang="zh-TW" sz="4000" dirty="0" smtClean="0">
                  <a:latin typeface="+mj-lt"/>
                </a:endParaRPr>
              </a:p>
              <a:p>
                <a:pPr algn="ctr"/>
                <a:r>
                  <a:rPr lang="zh-TW" altLang="en-US" sz="4000" dirty="0" smtClean="0">
                    <a:latin typeface="+mj-lt"/>
                  </a:rPr>
                  <a:t>代表我們對於當前報酬，</a:t>
                </a:r>
                <a:endParaRPr lang="en-US" altLang="zh-TW" sz="4000" dirty="0" smtClean="0">
                  <a:latin typeface="+mj-lt"/>
                </a:endParaRPr>
              </a:p>
              <a:p>
                <a:pPr algn="ctr"/>
                <a:r>
                  <a:rPr lang="zh-TW" altLang="en-US" sz="4000" dirty="0" smtClean="0">
                    <a:latin typeface="+mj-lt"/>
                  </a:rPr>
                  <a:t>和未來報酬之間的重視程度。</a:t>
                </a:r>
                <a:endParaRPr lang="en-US" altLang="zh-TW" sz="4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428" y="2478309"/>
                <a:ext cx="6853158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2580" t="-5346" r="-2402" b="-125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3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82600" y="1711938"/>
            <a:ext cx="11226800" cy="2195857"/>
            <a:chOff x="482600" y="1711938"/>
            <a:chExt cx="11226800" cy="2195857"/>
          </a:xfrm>
        </p:grpSpPr>
        <p:sp>
          <p:nvSpPr>
            <p:cNvPr id="3" name="六邊形 2"/>
            <p:cNvSpPr/>
            <p:nvPr/>
          </p:nvSpPr>
          <p:spPr>
            <a:xfrm rot="5400000">
              <a:off x="746747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六邊形 3"/>
            <p:cNvSpPr/>
            <p:nvPr/>
          </p:nvSpPr>
          <p:spPr>
            <a:xfrm rot="5400000">
              <a:off x="793525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六邊形 4"/>
            <p:cNvSpPr/>
            <p:nvPr/>
          </p:nvSpPr>
          <p:spPr>
            <a:xfrm rot="5400000">
              <a:off x="8403033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887081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9338597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980637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1027415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1074194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11209724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723357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7701360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8169142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863692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910470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957248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1004026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1050805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10975833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746747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7935250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8403032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8870814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9338596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9806378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10274159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10741941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23357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770135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16913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63692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910470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9572485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1004026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1050805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1097583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467467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3524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403030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870812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933859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9806375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10274156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10741939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512855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5596336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6064118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6531900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699968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489466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5362445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5830226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6298008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676579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512855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559633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6064117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6531899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99968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489466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5362443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583022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629800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676578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5128552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559633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6064114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6531896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699967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325741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72519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192980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66076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3023526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3491307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95908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426870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325741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372519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4192979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4660761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302352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3491305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395908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4426869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257414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372519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192976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4660758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91850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1386283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1854065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232184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278962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68461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115239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1620173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2087955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55573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91850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138628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1854064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321845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78962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684608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1152390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1620171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08795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255573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91849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138627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1854061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2321843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278962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450706" y="257597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496504" y="1875511"/>
              <a:ext cx="907331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Reinforcement Learning</a:t>
              </a:r>
            </a:p>
            <a:p>
              <a:pPr algn="ctr"/>
              <a:r>
                <a:rPr lang="zh-TW" altLang="en-US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中的策略（</a:t>
              </a:r>
              <a:r>
                <a:rPr lang="en-US" altLang="zh-TW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policy</a:t>
              </a:r>
              <a:r>
                <a:rPr lang="zh-TW" altLang="en-US" sz="6000" dirty="0" smtClean="0">
                  <a:solidFill>
                    <a:schemeClr val="tx2">
                      <a:lumMod val="50000"/>
                    </a:schemeClr>
                  </a:solidFill>
                  <a:latin typeface="Source Han Sans K Medium" panose="020B0600000000000000" pitchFamily="34" charset="-128"/>
                  <a:ea typeface="Source Han Sans K Medium" panose="020B0600000000000000" pitchFamily="34" charset="-128"/>
                </a:rPr>
                <a:t>）</a:t>
              </a:r>
              <a:endParaRPr lang="en-US" altLang="zh-TW" sz="6000" dirty="0" smtClean="0">
                <a:solidFill>
                  <a:schemeClr val="tx2">
                    <a:lumMod val="50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2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4755951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tx2"/>
                </a:solidFill>
              </a:rPr>
              <a:t>策略其實是個函數：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794939" y="2874081"/>
                <a:ext cx="10349154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altLang="zh-TW" sz="36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: 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𝑆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→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altLang="zh-TW" sz="36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altLang="zh-TW" sz="36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lang="hr-HR" altLang="zh-TW" sz="3600" i="1" dirty="0" smtClean="0">
                          <a:latin typeface="Cambria Math" charset="0"/>
                        </a:rPr>
                        <m:t>(</m:t>
                      </m:r>
                      <m:r>
                        <a:rPr lang="hr-HR" altLang="zh-TW" sz="3600" i="1" dirty="0" err="1">
                          <a:latin typeface="Cambria Math" charset="0"/>
                        </a:rPr>
                        <m:t>𝑠</m:t>
                      </m:r>
                      <m:r>
                        <a:rPr lang="hr-HR" altLang="zh-TW" sz="3600" i="1" dirty="0" err="1">
                          <a:latin typeface="Cambria Math" charset="0"/>
                        </a:rPr>
                        <m:t>,</m:t>
                      </m:r>
                      <m:r>
                        <a:rPr lang="hr-HR" altLang="zh-TW" sz="3600" i="1" dirty="0" err="1">
                          <a:latin typeface="Cambria Math" charset="0"/>
                        </a:rPr>
                        <m:t>𝑎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) =</m:t>
                      </m:r>
                      <m:r>
                        <a:rPr lang="en-US" altLang="zh-TW" sz="3600" b="0" i="1" dirty="0" smtClean="0">
                          <a:latin typeface="Cambria Math" charset="0"/>
                        </a:rPr>
                        <m:t>𝑃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36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hr-HR" altLang="zh-TW" sz="3600" i="1" dirty="0">
                          <a:latin typeface="Cambria Math" charset="0"/>
                        </a:rPr>
                        <m:t>=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𝑎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 | </m:t>
                      </m:r>
                      <m:sSub>
                        <m:sSubPr>
                          <m:ctrlPr>
                            <a:rPr lang="en-US" altLang="zh-TW" sz="36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hr-HR" altLang="zh-TW" sz="3600" i="1" dirty="0">
                          <a:latin typeface="Cambria Math" charset="0"/>
                        </a:rPr>
                        <m:t>=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𝑠</m:t>
                      </m:r>
                      <m:r>
                        <a:rPr lang="hr-HR" altLang="zh-TW" sz="3600" i="1" dirty="0">
                          <a:latin typeface="Cambria Math" charset="0"/>
                        </a:rPr>
                        <m:t>) </m:t>
                      </m:r>
                    </m:oMath>
                  </m:oMathPara>
                </a14:m>
                <a:endParaRPr lang="hr-HR" altLang="zh-TW" sz="3600" dirty="0"/>
              </a:p>
              <a:p>
                <a:endParaRPr lang="hr-HR" altLang="zh-TW" sz="3600" i="1" dirty="0"/>
              </a:p>
              <a:p>
                <a:r>
                  <a:rPr lang="zh-TW" altLang="en-US" sz="3600" dirty="0" smtClean="0"/>
                  <a:t>目標：找到使得報酬期望值最大的策略：</a:t>
                </a:r>
                <a:endParaRPr lang="hr-HR" altLang="zh-TW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b="1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1" i="1" dirty="0" smtClean="0">
                              <a:latin typeface="Cambria Math" charset="0"/>
                            </a:rPr>
                            <m:t>𝒂𝒓𝒈𝒎𝒂𝒙</m:t>
                          </m:r>
                        </m:e>
                        <m:sub>
                          <m:r>
                            <a:rPr lang="en-US" altLang="zh-TW" sz="36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  <m:r>
                            <a:rPr lang="en-US" altLang="zh-TW" sz="36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altLang="zh-TW" sz="3600" b="1" i="1" dirty="0" smtClean="0">
                          <a:latin typeface="Cambria Math" charset="0"/>
                        </a:rPr>
                        <m:t>= </m:t>
                      </m:r>
                      <m:r>
                        <a:rPr lang="mr-IN" altLang="zh-TW" sz="3600" i="1" dirty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36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36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lang="mr-IN" altLang="zh-TW" sz="3600" i="1" dirty="0">
                          <a:latin typeface="Cambria Math" charset="0"/>
                        </a:rPr>
                        <m:t> </m:t>
                      </m:r>
                      <m:r>
                        <a:rPr lang="mr-IN" altLang="zh-TW" sz="3600" b="1" i="1" dirty="0">
                          <a:latin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sz="3600" b="1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1" i="1" dirty="0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sz="3600" b="1" i="1" dirty="0" smtClean="0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mr-IN" altLang="zh-TW" sz="3600" b="1" i="1" dirty="0">
                          <a:latin typeface="Cambria Math" charset="0"/>
                        </a:rPr>
                        <m:t> +</m:t>
                      </m:r>
                      <m:sSub>
                        <m:sSubPr>
                          <m:ctrlPr>
                            <a:rPr lang="en-US" altLang="zh-TW" sz="3600" b="1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1" i="1" dirty="0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sz="3600" b="1" i="1" dirty="0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mr-IN" altLang="zh-TW" sz="3600" b="1" i="1" dirty="0">
                          <a:latin typeface="Cambria Math" charset="0"/>
                        </a:rPr>
                        <m:t> +…+</m:t>
                      </m:r>
                      <m:sSub>
                        <m:sSubPr>
                          <m:ctrlPr>
                            <a:rPr lang="en-US" altLang="zh-TW" sz="3600" b="1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1" i="1" dirty="0" smtClean="0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sz="3600" b="1" i="1" dirty="0" smtClean="0">
                              <a:latin typeface="Cambria Math" charset="0"/>
                            </a:rPr>
                            <m:t>𝑻</m:t>
                          </m:r>
                        </m:sub>
                      </m:sSub>
                      <m:r>
                        <a:rPr lang="mr-IN" altLang="zh-TW" sz="3600" b="1" i="1" dirty="0">
                          <a:latin typeface="Cambria Math" charset="0"/>
                        </a:rPr>
                        <m:t> |</m:t>
                      </m:r>
                      <m:sSub>
                        <m:sSubPr>
                          <m:ctrlPr>
                            <a:rPr lang="en-US" altLang="zh-TW" sz="3600" b="1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1" i="1" dirty="0" smtClean="0">
                              <a:latin typeface="Cambria Math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TW" sz="3600" b="1" i="1" dirty="0" smtClean="0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mr-IN" altLang="zh-TW" sz="3600" b="1" i="1" dirty="0">
                          <a:latin typeface="Cambria Math" charset="0"/>
                        </a:rPr>
                        <m:t> ] </m:t>
                      </m:r>
                    </m:oMath>
                  </m:oMathPara>
                </a14:m>
                <a:endParaRPr lang="mr-IN" altLang="zh-TW" sz="3600" dirty="0"/>
              </a:p>
              <a:p>
                <a:endParaRPr lang="hr-HR" altLang="zh-TW" sz="3600" i="1" dirty="0" smtClean="0"/>
              </a:p>
              <a:p>
                <a:r>
                  <a:rPr lang="hr-HR" altLang="zh-TW" sz="3600" i="1" dirty="0" smtClean="0"/>
                  <a:t/>
                </a:r>
                <a:br>
                  <a:rPr lang="hr-HR" altLang="zh-TW" sz="3600" i="1" dirty="0" smtClean="0"/>
                </a:br>
                <a:endParaRPr lang="hr-HR" altLang="zh-TW" sz="3600" dirty="0" smtClean="0"/>
              </a:p>
              <a:p>
                <a:endParaRPr kumimoji="1" lang="zh-TW" altLang="en-US" sz="36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939" y="2874081"/>
                <a:ext cx="10349154" cy="5078313"/>
              </a:xfrm>
              <a:prstGeom prst="rect">
                <a:avLst/>
              </a:prstGeom>
              <a:blipFill rotWithShape="0">
                <a:blip r:embed="rId2"/>
                <a:stretch>
                  <a:fillRect l="-1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794939" y="2227750"/>
                <a:ext cx="98873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3600" dirty="0" smtClean="0"/>
                  <a:t>策略</a:t>
                </a:r>
                <a14:m>
                  <m:oMath xmlns:m="http://schemas.openxmlformats.org/officeDocument/2006/math">
                    <m:r>
                      <a:rPr kumimoji="1" lang="zh-TW" alt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zh-TW" altLang="en-US" sz="3600" dirty="0" smtClean="0"/>
                  <a:t>會定義一個對各種情況的動作選擇方式：</a:t>
                </a:r>
                <a:endParaRPr kumimoji="1" lang="zh-TW" altLang="en-US" sz="3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939" y="2227750"/>
                <a:ext cx="9887309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4151" b="-349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2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155276" y="577773"/>
            <a:ext cx="4420207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tx2"/>
                </a:solidFill>
              </a:rPr>
              <a:t>大概</a:t>
            </a:r>
            <a:r>
              <a:rPr lang="zh-TW" altLang="en-US" dirty="0" smtClean="0">
                <a:solidFill>
                  <a:schemeClr val="tx2"/>
                </a:solidFill>
              </a:rPr>
              <a:t>像</a:t>
            </a:r>
            <a:r>
              <a:rPr lang="zh-TW" altLang="en-US" dirty="0" smtClean="0">
                <a:solidFill>
                  <a:schemeClr val="tx2"/>
                </a:solidFill>
              </a:rPr>
              <a:t>這樣：</a:t>
            </a:r>
            <a:endParaRPr lang="zh-TW" alt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0" y="4663511"/>
            <a:ext cx="3702491" cy="208293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0" y="2194673"/>
            <a:ext cx="4755953" cy="1805041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53" y="3097193"/>
            <a:ext cx="3587020" cy="1968552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87" y="3684909"/>
            <a:ext cx="1385455" cy="1380836"/>
          </a:xfrm>
          <a:prstGeom prst="rect">
            <a:avLst/>
          </a:prstGeom>
        </p:spPr>
      </p:pic>
      <p:sp>
        <p:nvSpPr>
          <p:cNvPr id="79" name="文字方塊 78"/>
          <p:cNvSpPr txBox="1"/>
          <p:nvPr/>
        </p:nvSpPr>
        <p:spPr>
          <a:xfrm>
            <a:off x="8481873" y="3758303"/>
            <a:ext cx="367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 smtClean="0"/>
              <a:t>Deal Probability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0577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637511" y="2660477"/>
            <a:ext cx="9417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其中，這個策略可以是隨機的，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在給定狀態時，有選擇不同動作的機率。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25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2427660" y="2506581"/>
            <a:ext cx="8016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當然也可以是固定的，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讓策略變成當前狀態，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與相應動作之間的一個</a:t>
            </a:r>
            <a:r>
              <a:rPr lang="en-US" altLang="zh-TW" sz="4000" dirty="0" smtClean="0">
                <a:latin typeface="+mj-lt"/>
              </a:rPr>
              <a:t>mapping</a:t>
            </a:r>
            <a:r>
              <a:rPr lang="zh-TW" altLang="en-US" sz="4000" dirty="0" smtClean="0">
                <a:latin typeface="+mj-lt"/>
              </a:rPr>
              <a:t>。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8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4755951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簡單的例子</a:t>
            </a:r>
            <a:r>
              <a:rPr lang="en-US" altLang="zh-TW" dirty="0" smtClean="0">
                <a:solidFill>
                  <a:schemeClr val="tx2"/>
                </a:solidFill>
              </a:rPr>
              <a:t>—</a:t>
            </a:r>
            <a:endParaRPr lang="en-US" altLang="zh-TW" dirty="0">
              <a:solidFill>
                <a:schemeClr val="tx2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職涯策略選擇：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99" y="2130759"/>
            <a:ext cx="10058400" cy="46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1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4557785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找尋最好策略的</a:t>
            </a:r>
            <a:endParaRPr lang="en-US" altLang="zh-TW" dirty="0" smtClean="0">
              <a:solidFill>
                <a:schemeClr val="tx2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一種簡單方式：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947934" y="2716696"/>
            <a:ext cx="1124406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sz="3800" dirty="0" smtClean="0"/>
              <a:t>列出所有可能的策略</a:t>
            </a:r>
            <a:endParaRPr kumimoji="1" lang="en-US" altLang="zh-TW" sz="3800" dirty="0" smtClean="0"/>
          </a:p>
          <a:p>
            <a:pPr marL="342900" indent="-342900">
              <a:buAutoNum type="arabicPeriod"/>
            </a:pPr>
            <a:endParaRPr kumimoji="1" lang="en-US" altLang="zh-TW" sz="3800" dirty="0" smtClean="0"/>
          </a:p>
          <a:p>
            <a:pPr marL="342900" indent="-342900">
              <a:buAutoNum type="arabicPeriod"/>
            </a:pPr>
            <a:r>
              <a:rPr kumimoji="1" lang="zh-TW" altLang="en-US" sz="3800" dirty="0" smtClean="0"/>
              <a:t>逐一算出每個策略的報酬期望值</a:t>
            </a:r>
            <a:endParaRPr kumimoji="1" lang="en-US" altLang="zh-TW" sz="3800" dirty="0" smtClean="0"/>
          </a:p>
          <a:p>
            <a:pPr marL="342900" indent="-342900">
              <a:buAutoNum type="arabicPeriod"/>
            </a:pPr>
            <a:endParaRPr kumimoji="1" lang="en-US" altLang="zh-TW" sz="3800" dirty="0"/>
          </a:p>
          <a:p>
            <a:pPr marL="342900" indent="-342900">
              <a:buAutoNum type="arabicPeriod"/>
            </a:pPr>
            <a:r>
              <a:rPr kumimoji="1" lang="zh-TW" altLang="en-US" sz="3800" dirty="0" smtClean="0"/>
              <a:t>在每個情況下，都選擇有最高報酬期望值的策略。</a:t>
            </a:r>
            <a:endParaRPr kumimoji="1" lang="en-US" altLang="zh-TW" sz="3800" dirty="0"/>
          </a:p>
        </p:txBody>
      </p:sp>
    </p:spTree>
    <p:extLst>
      <p:ext uri="{BB962C8B-B14F-4D97-AF65-F5344CB8AC3E}">
        <p14:creationId xmlns:p14="http://schemas.microsoft.com/office/powerpoint/2010/main" val="1292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82600" y="1711938"/>
            <a:ext cx="11226800" cy="3025895"/>
            <a:chOff x="482600" y="1711938"/>
            <a:chExt cx="11226800" cy="3025895"/>
          </a:xfrm>
        </p:grpSpPr>
        <p:sp>
          <p:nvSpPr>
            <p:cNvPr id="3" name="六邊形 2"/>
            <p:cNvSpPr/>
            <p:nvPr/>
          </p:nvSpPr>
          <p:spPr>
            <a:xfrm rot="5400000">
              <a:off x="746747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六邊形 3"/>
            <p:cNvSpPr/>
            <p:nvPr/>
          </p:nvSpPr>
          <p:spPr>
            <a:xfrm rot="5400000">
              <a:off x="793525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六邊形 4"/>
            <p:cNvSpPr/>
            <p:nvPr/>
          </p:nvSpPr>
          <p:spPr>
            <a:xfrm rot="5400000">
              <a:off x="8403033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887081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9338597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980637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1027415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1074194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11209724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723357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7701360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8169142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863692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910470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957248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1004026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1050805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10975833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746747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7935250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8403032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8870814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9338596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9806378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10274159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10741941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23357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770135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16913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63692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910470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9572485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1004026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1050805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1097583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467467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3524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403030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870812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933859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9806375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10274156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10741939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512855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5596336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6064118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6531900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699968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489466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5362445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5830226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6298008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676579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512855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559633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6064117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6531899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99968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489466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5362443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583022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629800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676578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5128552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559633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6064114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6531896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699967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325741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72519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192980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66076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3023526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3491307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95908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426870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325741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372519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4192979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4660761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302352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3491305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395908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4426869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257414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372519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192976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4660758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91850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1386283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1854065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232184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278962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68461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115239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1620173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2087955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55573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91850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138628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1854064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321845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78962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684608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1152390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1620171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08795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255573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91849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138627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1854061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2321843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278962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450706" y="257597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950382" y="1875511"/>
              <a:ext cx="1005734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000" dirty="0">
                  <a:solidFill>
                    <a:schemeClr val="tx2"/>
                  </a:solidFill>
                </a:rPr>
                <a:t>策略的評估</a:t>
              </a:r>
              <a:r>
                <a:rPr lang="en-US" altLang="zh-TW" sz="6000" dirty="0" smtClean="0">
                  <a:solidFill>
                    <a:schemeClr val="tx2"/>
                  </a:solidFill>
                </a:rPr>
                <a:t>—</a:t>
              </a:r>
              <a:r>
                <a:rPr lang="zh-TW" altLang="en-US" sz="6000" dirty="0" smtClean="0">
                  <a:solidFill>
                    <a:schemeClr val="tx2"/>
                  </a:solidFill>
                </a:rPr>
                <a:t>價值函數（</a:t>
              </a:r>
              <a:r>
                <a:rPr lang="en-US" altLang="zh-TW" sz="6000" dirty="0" smtClean="0">
                  <a:solidFill>
                    <a:schemeClr val="tx2"/>
                  </a:solidFill>
                </a:rPr>
                <a:t>Value function</a:t>
              </a:r>
              <a:r>
                <a:rPr lang="zh-TW" altLang="en-US" sz="6000" dirty="0" smtClean="0">
                  <a:solidFill>
                    <a:schemeClr val="tx2"/>
                  </a:solidFill>
                </a:rPr>
                <a:t>）：</a:t>
              </a:r>
              <a:endParaRPr lang="en-US" altLang="zh-TW" sz="6000" dirty="0">
                <a:solidFill>
                  <a:schemeClr val="tx2"/>
                </a:solidFill>
              </a:endParaRPr>
            </a:p>
            <a:p>
              <a:pPr algn="ctr"/>
              <a:endParaRPr lang="en-US" altLang="zh-TW" sz="6000" dirty="0" smtClean="0">
                <a:solidFill>
                  <a:schemeClr val="tx2">
                    <a:lumMod val="50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4755951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寫成數學：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51606" y="2623930"/>
                <a:ext cx="1098875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3600" dirty="0" smtClean="0"/>
                  <a:t>我們可以用期望值來表示採取不同策略所得到的報酬：</a:t>
                </a:r>
                <a:endParaRPr kumimoji="1" lang="en-US" altLang="zh-TW" sz="3600" dirty="0" smtClean="0"/>
              </a:p>
              <a:p>
                <a:endParaRPr kumimoji="1" lang="en-US" altLang="zh-TW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36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mr-IN" altLang="zh-TW" sz="360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mr-IN" altLang="zh-TW" sz="3600" i="1" dirty="0" err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mr-IN" altLang="zh-TW" sz="3600" i="1" dirty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6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36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zh-TW" sz="36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36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TW" sz="36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36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36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altLang="zh-TW" sz="3600" b="0" i="1" dirty="0" smtClean="0">
                          <a:latin typeface="Cambria Math" charset="0"/>
                        </a:rPr>
                        <m:t>𝑠</m:t>
                      </m:r>
                      <m:r>
                        <a:rPr lang="en-US" altLang="zh-TW" sz="3600" b="0" i="1" dirty="0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1" lang="en-US" altLang="zh-TW" sz="3600" dirty="0" smtClean="0"/>
              </a:p>
              <a:p>
                <a:endParaRPr kumimoji="1" lang="en-US" altLang="zh-TW" sz="3600" dirty="0" smtClean="0"/>
              </a:p>
              <a:p>
                <a:r>
                  <a:rPr kumimoji="1" lang="zh-TW" altLang="en-US" sz="3600" dirty="0" smtClean="0"/>
                  <a:t>這稱為價值函數（</a:t>
                </a:r>
                <a:r>
                  <a:rPr kumimoji="1" lang="en-US" altLang="zh-TW" sz="3600" dirty="0" smtClean="0"/>
                  <a:t>value function</a:t>
                </a:r>
                <a:r>
                  <a:rPr kumimoji="1" lang="zh-TW" altLang="en-US" sz="3600" dirty="0" smtClean="0"/>
                  <a:t>）。</a:t>
                </a:r>
                <a:endParaRPr kumimoji="1" lang="zh-TW" altLang="en-US" sz="3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06" y="2623930"/>
                <a:ext cx="10988753" cy="2862322"/>
              </a:xfrm>
              <a:prstGeom prst="rect">
                <a:avLst/>
              </a:prstGeom>
              <a:blipFill rotWithShape="0">
                <a:blip r:embed="rId2"/>
                <a:stretch>
                  <a:fillRect l="-1664" t="-3191" r="-3217" b="-7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0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4755951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價值函數的推導：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99" y="2158004"/>
            <a:ext cx="10058400" cy="45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2771754" y="2624313"/>
            <a:ext cx="6853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前面有提過，大部分時候，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我們都不太知道從一個狀態，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變成另一個狀態的機率。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1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2266026" y="3033788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smtClean="0">
                <a:latin typeface="+mj-lt"/>
              </a:rPr>
              <a:t>那我們要怎麼去得到價值函數呢？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18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5199347" y="2987833"/>
            <a:ext cx="223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用學的！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335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353440" y="475065"/>
            <a:ext cx="4557790" cy="1651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 smtClean="0"/>
              <a:t>文字向量化的</a:t>
            </a:r>
            <a:r>
              <a:rPr kumimoji="1" lang="zh-TW" altLang="en-US" dirty="0" smtClean="0"/>
              <a:t>方法</a:t>
            </a:r>
            <a:r>
              <a:rPr kumimoji="1" lang="zh-TW" altLang="en-US" dirty="0" smtClean="0"/>
              <a:t>：</a:t>
            </a:r>
            <a:endParaRPr kumimoji="1"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353440" y="2408438"/>
            <a:ext cx="11635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	</a:t>
            </a:r>
            <a:r>
              <a:rPr kumimoji="1" lang="en-US" altLang="zh-TW" sz="2800" dirty="0" smtClean="0"/>
              <a:t>1.  </a:t>
            </a:r>
            <a:r>
              <a:rPr kumimoji="1" lang="en-US" altLang="zh-TW" sz="2800" dirty="0" err="1" smtClean="0"/>
              <a:t>tf-idf</a:t>
            </a:r>
            <a:r>
              <a:rPr kumimoji="1" lang="zh-TW" altLang="en-US" sz="2800" dirty="0" smtClean="0"/>
              <a:t>：計算文字的出現頻率。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 smtClean="0"/>
          </a:p>
          <a:p>
            <a:r>
              <a:rPr kumimoji="1" lang="en-US" altLang="zh-TW" sz="2800" dirty="0" smtClean="0"/>
              <a:t>	2. </a:t>
            </a:r>
            <a:r>
              <a:rPr kumimoji="1" lang="en-US" altLang="zh-TW" sz="2800" dirty="0" smtClean="0"/>
              <a:t>word2vec</a:t>
            </a:r>
            <a:r>
              <a:rPr kumimoji="1" lang="zh-TW" altLang="en-US" sz="2800" dirty="0" smtClean="0"/>
              <a:t>：把文字之間的出現狀況投影在某個空間。</a:t>
            </a:r>
            <a:r>
              <a:rPr kumimoji="1" lang="en-US" altLang="zh-TW" sz="2800" dirty="0"/>
              <a:t>		</a:t>
            </a:r>
            <a:endParaRPr kumimoji="1" lang="en-US" altLang="zh-TW" sz="2800" dirty="0" smtClean="0"/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6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0" y="577773"/>
            <a:ext cx="5406887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價值函數的</a:t>
            </a:r>
            <a:r>
              <a:rPr lang="en-US" altLang="zh-TW" dirty="0" smtClean="0">
                <a:solidFill>
                  <a:schemeClr val="tx2"/>
                </a:solidFill>
              </a:rPr>
              <a:t>update</a:t>
            </a:r>
            <a:r>
              <a:rPr lang="zh-TW" altLang="en-US" dirty="0" smtClean="0">
                <a:solidFill>
                  <a:schemeClr val="tx2"/>
                </a:solidFill>
              </a:rPr>
              <a:t>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53443" y="2373179"/>
            <a:ext cx="118385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sz="3400" dirty="0" smtClean="0"/>
              <a:t>設定初始情況</a:t>
            </a:r>
            <a:endParaRPr kumimoji="1" lang="en-US" altLang="zh-TW" sz="3400" dirty="0" smtClean="0"/>
          </a:p>
          <a:p>
            <a:pPr marL="342900" indent="-342900">
              <a:buAutoNum type="arabicPeriod"/>
            </a:pPr>
            <a:endParaRPr kumimoji="1" lang="en-US" altLang="zh-TW" sz="3400" dirty="0"/>
          </a:p>
          <a:p>
            <a:pPr marL="342900" indent="-342900">
              <a:buAutoNum type="arabicPeriod"/>
            </a:pPr>
            <a:r>
              <a:rPr kumimoji="1" lang="zh-TW" altLang="en-US" sz="3400" dirty="0" smtClean="0"/>
              <a:t>在每一個循環的過程中，</a:t>
            </a:r>
            <a:r>
              <a:rPr kumimoji="1" lang="en-US" altLang="zh-TW" sz="3400" dirty="0" smtClean="0"/>
              <a:t>update</a:t>
            </a:r>
            <a:r>
              <a:rPr kumimoji="1" lang="zh-TW" altLang="en-US" sz="3400" dirty="0" smtClean="0"/>
              <a:t>所有狀態下的價值函數：</a:t>
            </a:r>
            <a:endParaRPr kumimoji="1" lang="en-US" altLang="zh-TW" sz="3400" dirty="0" smtClean="0"/>
          </a:p>
          <a:p>
            <a:pPr marL="342900" indent="-342900">
              <a:buAutoNum type="arabicPeriod"/>
            </a:pPr>
            <a:endParaRPr kumimoji="1" lang="zh-TW" altLang="en-US" sz="3400" dirty="0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6" y="4065956"/>
            <a:ext cx="9374536" cy="1072346"/>
          </a:xfrm>
          <a:prstGeom prst="rect">
            <a:avLst/>
          </a:prstGeom>
        </p:spPr>
      </p:pic>
      <p:sp>
        <p:nvSpPr>
          <p:cNvPr id="79" name="文字方塊 78"/>
          <p:cNvSpPr txBox="1"/>
          <p:nvPr/>
        </p:nvSpPr>
        <p:spPr>
          <a:xfrm>
            <a:off x="450574" y="5138302"/>
            <a:ext cx="108005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400" dirty="0" smtClean="0"/>
              <a:t>3.</a:t>
            </a:r>
            <a:r>
              <a:rPr kumimoji="1" lang="zh-TW" altLang="en-US" sz="3400" dirty="0" smtClean="0"/>
              <a:t> 當兩次</a:t>
            </a:r>
            <a:r>
              <a:rPr kumimoji="1" lang="en-US" altLang="zh-TW" sz="3400" dirty="0" smtClean="0"/>
              <a:t>update</a:t>
            </a:r>
            <a:r>
              <a:rPr kumimoji="1" lang="zh-TW" altLang="en-US" sz="3400" dirty="0" smtClean="0"/>
              <a:t>之間的差距足夠小時，停止</a:t>
            </a:r>
            <a:r>
              <a:rPr kumimoji="1" lang="en-US" altLang="zh-TW" sz="3400" dirty="0" smtClean="0"/>
              <a:t>update</a:t>
            </a:r>
            <a:r>
              <a:rPr kumimoji="1" lang="zh-TW" altLang="en-US" sz="3400" dirty="0" smtClean="0"/>
              <a:t>。</a:t>
            </a:r>
            <a:endParaRPr kumimoji="1" lang="zh-TW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6759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588832" y="2437149"/>
                <a:ext cx="946041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3200" dirty="0" smtClean="0">
                    <a:latin typeface="+mj-lt"/>
                  </a:rPr>
                  <a:t>在固定狀態下，有最大報酬的價值函數，</a:t>
                </a:r>
                <a:endParaRPr lang="en-US" altLang="zh-TW" sz="3200" dirty="0">
                  <a:latin typeface="+mj-lt"/>
                </a:endParaRPr>
              </a:p>
              <a:p>
                <a:pPr algn="ctr"/>
                <a:r>
                  <a:rPr lang="zh-TW" altLang="en-US" sz="3200" dirty="0" smtClean="0">
                    <a:latin typeface="+mj-lt"/>
                  </a:rPr>
                  <a:t>我們稱為最佳價值函數</a:t>
                </a:r>
                <a:r>
                  <a:rPr lang="en-US" altLang="zh-TW" sz="3200" dirty="0" smtClean="0">
                    <a:latin typeface="+mj-lt"/>
                  </a:rPr>
                  <a:t> (</a:t>
                </a:r>
                <a:r>
                  <a:rPr lang="en-US" altLang="zh-TW" sz="3200" dirty="0" err="1" smtClean="0">
                    <a:latin typeface="+mj-lt"/>
                  </a:rPr>
                  <a:t>optinal</a:t>
                </a:r>
                <a:r>
                  <a:rPr lang="zh-TW" altLang="en-US" sz="3200" dirty="0" smtClean="0">
                    <a:latin typeface="+mj-lt"/>
                  </a:rPr>
                  <a:t> </a:t>
                </a:r>
                <a:r>
                  <a:rPr lang="en-US" altLang="zh-TW" sz="3200" dirty="0" smtClean="0">
                    <a:latin typeface="+mj-lt"/>
                  </a:rPr>
                  <a:t>value function)</a:t>
                </a:r>
                <a:r>
                  <a:rPr lang="zh-TW" altLang="en-US" sz="3200" dirty="0" smtClean="0">
                    <a:latin typeface="+mj-lt"/>
                  </a:rPr>
                  <a:t>，</a:t>
                </a:r>
                <a:endParaRPr lang="en-US" altLang="zh-TW" sz="3200" dirty="0" smtClean="0">
                  <a:latin typeface="+mj-lt"/>
                </a:endParaRPr>
              </a:p>
              <a:p>
                <a:r>
                  <a:rPr lang="zh-TW" altLang="en-US" sz="3200" dirty="0" smtClean="0">
                    <a:latin typeface="+mj-lt"/>
                  </a:rPr>
                  <a:t>數學會寫成這樣：</a:t>
                </a:r>
                <a:endParaRPr lang="en-US" altLang="zh-TW" sz="32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sz="32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sSup>
                        <m:sSupPr>
                          <m:ctrlPr>
                            <a:rPr lang="en-US" altLang="zh-TW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latin typeface="Cambria Math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altLang="zh-TW" sz="32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TW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TW" sz="3200" dirty="0" smtClean="0">
                  <a:latin typeface="+mj-lt"/>
                </a:endParaRPr>
              </a:p>
              <a:p>
                <a:pPr algn="ctr"/>
                <a:endParaRPr lang="zh-TW" alt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32" y="2437149"/>
                <a:ext cx="9460410" cy="2554545"/>
              </a:xfrm>
              <a:prstGeom prst="rect">
                <a:avLst/>
              </a:prstGeom>
              <a:blipFill rotWithShape="0">
                <a:blip r:embed="rId2"/>
                <a:stretch>
                  <a:fillRect l="-1675" t="-3103" r="-8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3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788947" y="2708267"/>
                <a:ext cx="8797601" cy="1991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4000" dirty="0" smtClean="0">
                    <a:latin typeface="+mj-lt"/>
                  </a:rPr>
                  <a:t>而可以產生最佳價值函數的策略，</a:t>
                </a:r>
                <a:endParaRPr lang="en-US" altLang="zh-TW" sz="4000" dirty="0" smtClean="0">
                  <a:latin typeface="+mj-lt"/>
                </a:endParaRPr>
              </a:p>
              <a:p>
                <a:pPr algn="ctr"/>
                <a:r>
                  <a:rPr lang="zh-TW" altLang="en-US" sz="4000" dirty="0" smtClean="0">
                    <a:latin typeface="+mj-lt"/>
                  </a:rPr>
                  <a:t>我們稱為最佳策略</a:t>
                </a:r>
                <a:r>
                  <a:rPr lang="en-US" altLang="zh-TW" sz="4000" dirty="0" smtClean="0">
                    <a:latin typeface="+mj-lt"/>
                  </a:rPr>
                  <a:t> (optimal policy)</a:t>
                </a:r>
                <a:r>
                  <a:rPr lang="zh-TW" altLang="en-US" sz="4000" dirty="0" smtClean="0">
                    <a:latin typeface="+mj-lt"/>
                  </a:rPr>
                  <a:t>，</a:t>
                </a:r>
                <a:endParaRPr lang="en-US" altLang="zh-TW" sz="4000" dirty="0" smtClean="0">
                  <a:latin typeface="+mj-lt"/>
                </a:endParaRPr>
              </a:p>
              <a:p>
                <a:pPr algn="ctr"/>
                <a:r>
                  <a:rPr lang="zh-TW" altLang="en-US" sz="4000" dirty="0" smtClean="0">
                    <a:latin typeface="+mj-lt"/>
                  </a:rPr>
                  <a:t>寫作</a:t>
                </a:r>
                <a:r>
                  <a:rPr lang="en-US" altLang="zh-TW" sz="40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40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TW" sz="4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3200" dirty="0" smtClean="0">
                    <a:latin typeface="+mj-lt"/>
                  </a:rPr>
                  <a:t>。</a:t>
                </a:r>
                <a:endParaRPr lang="en-US" altLang="zh-TW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947" y="2708267"/>
                <a:ext cx="8797601" cy="1991699"/>
              </a:xfrm>
              <a:prstGeom prst="rect">
                <a:avLst/>
              </a:prstGeom>
              <a:blipFill rotWithShape="0">
                <a:blip r:embed="rId2"/>
                <a:stretch>
                  <a:fillRect l="-1939" t="-5505" r="-1870" b="-9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9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867495" y="2594077"/>
            <a:ext cx="86677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有趣的是，根據</a:t>
            </a:r>
            <a:r>
              <a:rPr lang="en-US" altLang="zh-TW" sz="4000" dirty="0" smtClean="0">
                <a:latin typeface="+mj-lt"/>
              </a:rPr>
              <a:t>Bellman Equation</a:t>
            </a:r>
            <a:r>
              <a:rPr lang="zh-TW" altLang="en-US" sz="4000" dirty="0" smtClean="0">
                <a:latin typeface="+mj-lt"/>
              </a:rPr>
              <a:t>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最佳價值函數只有一個，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但最佳策略卻有很多種。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50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7" y="170376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8" y="470356"/>
            <a:ext cx="4954116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最佳價值函數</a:t>
            </a:r>
            <a:endParaRPr lang="en-US" altLang="zh-TW" dirty="0" smtClean="0">
              <a:solidFill>
                <a:schemeClr val="tx2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與最佳策略：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335091" y="2654899"/>
            <a:ext cx="797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155277" y="2405270"/>
                <a:ext cx="11905343" cy="5077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Tx/>
                  <a:buAutoNum type="arabicPeriod"/>
                </a:pPr>
                <a:r>
                  <a:rPr kumimoji="1" lang="zh-TW" altLang="en-US" sz="3000" dirty="0" smtClean="0"/>
                  <a:t>當我們知道</a:t>
                </a:r>
                <a:r>
                  <a:rPr kumimoji="1" lang="en-US" altLang="zh-TW" sz="3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30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000" b="0" i="1" smtClean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3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TW" altLang="en-US" sz="3000" dirty="0" smtClean="0"/>
                  <a:t>，和其他必要的參數之後，可以很簡單地得到</a:t>
                </a:r>
                <a:r>
                  <a:rPr kumimoji="1" lang="en-US" altLang="zh-TW" sz="3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30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kumimoji="1" lang="en-US" altLang="zh-TW" sz="3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TW" altLang="en-US" sz="3000" dirty="0" smtClean="0"/>
                  <a:t>：</a:t>
                </a:r>
                <a:r>
                  <a:rPr kumimoji="1" lang="en-US" altLang="zh-TW" sz="3000" dirty="0" smtClean="0"/>
                  <a:t/>
                </a:r>
                <a:br>
                  <a:rPr kumimoji="1" lang="en-US" altLang="zh-TW" sz="3000" dirty="0" smtClean="0"/>
                </a:br>
                <a:r>
                  <a:rPr kumimoji="1" lang="en-US" altLang="zh-TW" sz="3000" dirty="0" smtClean="0"/>
                  <a:t> </a:t>
                </a:r>
                <a:br>
                  <a:rPr kumimoji="1" lang="en-US" altLang="zh-TW" sz="3000" dirty="0" smtClean="0"/>
                </a:br>
                <a:r>
                  <a:rPr kumimoji="1" lang="zh-TW" altLang="en-US" sz="3000" dirty="0" smtClean="0"/>
                  <a:t> </a:t>
                </a:r>
                <a:r>
                  <a:rPr kumimoji="1" lang="zh-TW" altLang="en-US" sz="3000" dirty="0"/>
                  <a:t> </a:t>
                </a:r>
                <a:r>
                  <a:rPr kumimoji="1" lang="zh-TW" altLang="en-US" sz="3000" dirty="0" smtClean="0"/>
                  <a:t>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6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600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mr-IN" altLang="zh-TW" sz="26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altLang="zh-TW" sz="2600" i="1" dirty="0" err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mr-IN" altLang="zh-TW" sz="2600" i="1" dirty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altLang="zh-TW" sz="26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 charset="0"/>
                          </a:rPr>
                          <m:t>𝑎𝑟𝑔𝑚𝑎𝑥</m:t>
                        </m:r>
                      </m:e>
                      <m:sub>
                        <m:r>
                          <a:rPr lang="en-US" altLang="zh-TW" sz="2600" b="0" i="1" dirty="0" smtClean="0">
                            <a:latin typeface="Cambria Math" charset="0"/>
                          </a:rPr>
                          <m:t>𝑎</m:t>
                        </m:r>
                        <m:r>
                          <a:rPr lang="en-US" altLang="zh-TW" sz="2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TW" sz="2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sub>
                    </m:sSub>
                    <m:r>
                      <a:rPr lang="mr-IN" altLang="zh-TW" sz="2600" i="1" dirty="0">
                        <a:latin typeface="Cambria Math" charset="0"/>
                      </a:rPr>
                      <m:t>( </m:t>
                    </m:r>
                    <m:r>
                      <a:rPr lang="mr-IN" altLang="zh-TW" sz="2600" i="1" dirty="0" err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mr-IN" altLang="zh-TW" sz="26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altLang="zh-TW" sz="2600" i="1" dirty="0" err="1">
                            <a:latin typeface="Cambria Math" charset="0"/>
                          </a:rPr>
                          <m:t>𝑠</m:t>
                        </m:r>
                        <m:r>
                          <a:rPr lang="mr-IN" altLang="zh-TW" sz="2600" i="1" dirty="0" err="1">
                            <a:latin typeface="Cambria Math" charset="0"/>
                          </a:rPr>
                          <m:t>,</m:t>
                        </m:r>
                        <m:r>
                          <a:rPr lang="mr-IN" altLang="zh-TW" sz="2600" i="1" dirty="0" err="1">
                            <a:latin typeface="Cambria Math" charset="0"/>
                          </a:rPr>
                          <m:t>𝑎</m:t>
                        </m:r>
                      </m:e>
                    </m:d>
                    <m:nary>
                      <m:naryPr>
                        <m:chr m:val="∑"/>
                        <m:ctrlPr>
                          <a:rPr lang="is-IS" altLang="zh-TW" sz="2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3"/>
                          </m:rPr>
                          <a:rPr lang="en-US" altLang="zh-TW" sz="2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TW" sz="2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mr-IN" altLang="zh-TW" sz="2600" i="1" dirty="0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mr-IN" altLang="zh-TW" sz="26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,</m:t>
                            </m:r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,</m:t>
                            </m:r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mr-IN" altLang="zh-TW" sz="2600" i="1" dirty="0">
                                <a:latin typeface="Cambria Math" charset="0"/>
                              </a:rPr>
                              <m:t>’</m:t>
                            </m:r>
                          </m:e>
                        </m:d>
                        <m:sSup>
                          <m:sSupPr>
                            <m:ctrlPr>
                              <a:rPr lang="mr-IN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mr-IN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mr-IN" altLang="zh-TW" sz="2600" i="1" dirty="0">
                                <a:latin typeface="Cambria Math" charset="0"/>
                              </a:rPr>
                              <m:t>’</m:t>
                            </m:r>
                          </m:e>
                        </m:d>
                      </m:e>
                    </m:nary>
                  </m:oMath>
                </a14:m>
                <a:endParaRPr kumimoji="1" lang="en-US" altLang="zh-TW" sz="2600" dirty="0" smtClean="0"/>
              </a:p>
              <a:p>
                <a:pPr marL="514350" indent="-514350">
                  <a:buFontTx/>
                  <a:buAutoNum type="arabicPeriod"/>
                </a:pPr>
                <a:endParaRPr kumimoji="1" lang="en-US" altLang="zh-TW" sz="2600" dirty="0" smtClean="0"/>
              </a:p>
              <a:p>
                <a:pPr marL="514350" indent="-514350">
                  <a:buFontTx/>
                  <a:buAutoNum type="arabicPeriod"/>
                </a:pPr>
                <a:r>
                  <a:rPr kumimoji="1" lang="zh-TW" altLang="en-US" sz="3000" dirty="0" smtClean="0"/>
                  <a:t>當我們知道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3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kumimoji="1" lang="en-US" altLang="zh-TW" sz="30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TW" altLang="en-US" sz="3000" dirty="0" smtClean="0"/>
                  <a:t>，和其他必要的參數，也可以得到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3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0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TW" sz="3000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30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kumimoji="1" lang="zh-TW" altLang="en-US" sz="3000" b="0" i="1" smtClean="0">
                        <a:latin typeface="Cambria Math" charset="0"/>
                      </a:rPr>
                      <m:t>：</m:t>
                    </m:r>
                  </m:oMath>
                </a14:m>
                <a:r>
                  <a:rPr kumimoji="1" lang="en-US" altLang="zh-TW" sz="3000" b="0" dirty="0" smtClean="0"/>
                  <a:t/>
                </a:r>
                <a:br>
                  <a:rPr kumimoji="1" lang="en-US" altLang="zh-TW" sz="3000" b="0" dirty="0" smtClean="0"/>
                </a:br>
                <a:r>
                  <a:rPr kumimoji="1" lang="en-US" altLang="zh-TW" sz="3000" b="0" dirty="0" smtClean="0"/>
                  <a:t/>
                </a:r>
                <a:br>
                  <a:rPr kumimoji="1" lang="en-US" altLang="zh-TW" sz="3000" b="0" dirty="0" smtClean="0"/>
                </a:br>
                <a:r>
                  <a:rPr lang="mr-IN" altLang="zh-TW" sz="26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TW" sz="26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b="0" i="1" dirty="0" smtClean="0">
                            <a:latin typeface="Cambria Math" charset="0"/>
                          </a:rPr>
                          <m:t>                  </m:t>
                        </m:r>
                        <m:r>
                          <a:rPr lang="en-US" altLang="zh-TW" sz="2600" b="0" i="1" dirty="0" smtClean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sz="2600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mr-IN" altLang="zh-TW" sz="26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altLang="zh-TW" sz="2600" i="1" dirty="0" err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mr-IN" altLang="zh-TW" sz="2600" i="1" dirty="0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altLang="zh-TW" sz="260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600" b="0" i="1" dirty="0" smtClean="0">
                            <a:latin typeface="Cambria Math" charset="0"/>
                          </a:rPr>
                          <m:t>𝑎</m:t>
                        </m:r>
                        <m:r>
                          <a:rPr lang="en-US" altLang="zh-TW" sz="2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TW" sz="2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is-IS" altLang="zh-TW" sz="260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s-IS" altLang="zh-TW" sz="260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TW" sz="2600" b="0" i="1" dirty="0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mr-IN" altLang="zh-TW" sz="26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,</m:t>
                            </m:r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mr-IN" altLang="zh-TW" sz="2600" i="1" dirty="0">
                            <a:latin typeface="Cambria Math" charset="0"/>
                          </a:rPr>
                          <m:t>( </m:t>
                        </m:r>
                        <m:r>
                          <a:rPr lang="mr-IN" altLang="zh-TW" sz="2600" i="1" dirty="0" err="1"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lang="mr-IN" altLang="zh-TW" sz="26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,</m:t>
                            </m:r>
                            <m:r>
                              <a:rPr lang="mr-IN" altLang="zh-TW" sz="2600" i="1" dirty="0" err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nary>
                          <m:naryPr>
                            <m:chr m:val="∑"/>
                            <m:ctrlPr>
                              <a:rPr lang="is-IS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TW" sz="26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23"/>
                                  </m:rPr>
                                  <a:rPr lang="en-US" altLang="zh-TW" sz="26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TW" sz="26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23"/>
                              </m:rPr>
                              <a:rPr lang="en-US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altLang="zh-TW" sz="26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</m:sub>
                          <m:sup/>
                          <m:e>
                            <m:r>
                              <a:rPr lang="mr-IN" altLang="zh-TW" sz="2600" i="1" dirty="0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mr-IN" altLang="zh-TW" sz="2600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altLang="zh-TW" sz="2600" i="1" dirty="0" err="1"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mr-IN" altLang="zh-TW" sz="2600" i="1" dirty="0" err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mr-IN" altLang="zh-TW" sz="2600" i="1" dirty="0" err="1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mr-IN" altLang="zh-TW" sz="2600" i="1" dirty="0" err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mr-IN" altLang="zh-TW" sz="2600" i="1" dirty="0" err="1"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mr-IN" altLang="zh-TW" sz="2600" i="1" dirty="0">
                                    <a:latin typeface="Cambria Math" charset="0"/>
                                  </a:rPr>
                                  <m:t>’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mr-IN" altLang="zh-TW" sz="26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6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altLang="zh-TW" sz="26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altLang="zh-TW" sz="26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altLang="zh-TW" sz="2600" i="1" dirty="0" err="1"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mr-IN" altLang="zh-TW" sz="2600" i="1" dirty="0">
                                    <a:latin typeface="Cambria Math" charset="0"/>
                                  </a:rPr>
                                  <m:t>’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altLang="zh-TW" sz="2600" i="1" dirty="0" smtClean="0"/>
                  <a:t/>
                </a:r>
                <a:br>
                  <a:rPr lang="en-US" altLang="zh-TW" sz="2600" i="1" dirty="0" smtClean="0"/>
                </a:br>
                <a:r>
                  <a:rPr lang="en-US" altLang="zh-TW" sz="2600" i="1" dirty="0" smtClean="0"/>
                  <a:t/>
                </a:r>
                <a:br>
                  <a:rPr lang="en-US" altLang="zh-TW" sz="2600" i="1" dirty="0" smtClean="0"/>
                </a:br>
                <a:r>
                  <a:rPr lang="zh-TW" altLang="en-US" sz="2600" i="1" dirty="0" smtClean="0"/>
                  <a:t>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sz="26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m:rPr>
                        <m:nor/>
                      </m:rPr>
                      <a:rPr lang="mr-IN" altLang="zh-TW" sz="2600" i="1"/>
                      <m:t>(</m:t>
                    </m:r>
                    <m:r>
                      <m:rPr>
                        <m:nor/>
                      </m:rPr>
                      <a:rPr lang="mr-IN" altLang="zh-TW" sz="2600" i="1"/>
                      <m:t>s</m:t>
                    </m:r>
                    <m:r>
                      <m:rPr>
                        <m:nor/>
                      </m:rPr>
                      <a:rPr lang="mr-IN" altLang="zh-TW" sz="2600" i="1"/>
                      <m:t>) = </m:t>
                    </m:r>
                    <m:r>
                      <m:rPr>
                        <m:nor/>
                      </m:rPr>
                      <a:rPr lang="en-US" altLang="zh-TW" sz="2600" b="0" i="1" smtClean="0"/>
                      <m:t>R</m:t>
                    </m:r>
                    <m:r>
                      <m:rPr>
                        <m:nor/>
                      </m:rPr>
                      <a:rPr lang="mr-IN" altLang="zh-TW" sz="2600" i="1"/>
                      <m:t>(</m:t>
                    </m:r>
                    <m:r>
                      <m:rPr>
                        <m:nor/>
                      </m:rPr>
                      <a:rPr lang="mr-IN" altLang="zh-TW" sz="2600" i="1"/>
                      <m:t>s</m:t>
                    </m:r>
                    <m:r>
                      <m:rPr>
                        <m:nor/>
                      </m:rPr>
                      <a:rPr lang="mr-IN" altLang="zh-TW" sz="2600" i="1"/>
                      <m:t>, </m:t>
                    </m:r>
                    <m:r>
                      <m:rPr>
                        <m:nor/>
                      </m:rPr>
                      <a:rPr lang="mr-IN" altLang="zh-TW" sz="2600"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  <m:r>
                      <m:rPr>
                        <m:nor/>
                      </m:rPr>
                      <a:rPr lang="mr-IN" altLang="zh-TW" sz="2600" i="1"/>
                      <m:t>(</m:t>
                    </m:r>
                    <m:r>
                      <m:rPr>
                        <m:nor/>
                      </m:rPr>
                      <a:rPr lang="mr-IN" altLang="zh-TW" sz="2600" i="1"/>
                      <m:t>s</m:t>
                    </m:r>
                    <m:r>
                      <m:rPr>
                        <m:nor/>
                      </m:rPr>
                      <a:rPr lang="mr-IN" altLang="zh-TW" sz="2600" i="1"/>
                      <m:t>)) + </m:t>
                    </m:r>
                    <m:r>
                      <m:rPr>
                        <m:nor/>
                      </m:rPr>
                      <a:rPr lang="mr-IN" altLang="zh-TW" sz="2600"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nary>
                      <m:naryPr>
                        <m:chr m:val="∑"/>
                        <m:ctrlPr>
                          <a:rPr lang="is-IS" altLang="zh-TW" sz="2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zh-TW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TW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TW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(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s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, </m:t>
                        </m:r>
                        <m:r>
                          <m:rPr>
                            <m:nor/>
                          </m:rPr>
                          <a:rPr lang="en-US" altLang="zh-TW" sz="26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(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s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),</m:t>
                        </m:r>
                        <m:r>
                          <m:rPr>
                            <m:nor/>
                          </m:rPr>
                          <a:rPr lang="en-US" altLang="zh-TW" sz="2600" b="0" i="1" smtClean="0"/>
                          <m:t> 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s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’)</m:t>
                        </m:r>
                        <m:r>
                          <m:rPr>
                            <m:nor/>
                          </m:rPr>
                          <a:rPr lang="en-US" altLang="zh-TW" sz="2600" b="0" i="1" smtClean="0"/>
                          <m:t> </m:t>
                        </m:r>
                        <m:sSup>
                          <m:sSupPr>
                            <m:ctrlPr>
                              <a:rPr lang="mr-IN" altLang="zh-TW" sz="2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6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TW" sz="26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mr-IN" altLang="zh-TW" sz="2600" i="1"/>
                          <m:t>(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s</m:t>
                        </m:r>
                        <m:r>
                          <m:rPr>
                            <m:nor/>
                          </m:rPr>
                          <a:rPr lang="mr-IN" altLang="zh-TW" sz="2600" i="1"/>
                          <m:t>’) </m:t>
                        </m:r>
                      </m:e>
                    </m:nary>
                  </m:oMath>
                </a14:m>
                <a:endParaRPr lang="mr-IN" altLang="zh-TW" sz="2600" dirty="0">
                  <a:effectLst/>
                </a:endParaRPr>
              </a:p>
              <a:p>
                <a:pPr marL="514350" indent="-514350">
                  <a:buFontTx/>
                  <a:buAutoNum type="arabicPeriod"/>
                </a:pPr>
                <a:endParaRPr kumimoji="1" lang="en-US" altLang="zh-TW" sz="3000" b="0" dirty="0" smtClean="0"/>
              </a:p>
              <a:p>
                <a:pPr marL="514350" indent="-514350">
                  <a:buFontTx/>
                  <a:buAutoNum type="arabicPeriod"/>
                </a:pPr>
                <a:endParaRPr kumimoji="1" lang="en-US" altLang="zh-TW" sz="3000" dirty="0" smtClean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7" y="2405270"/>
                <a:ext cx="11905343" cy="5077737"/>
              </a:xfrm>
              <a:prstGeom prst="rect">
                <a:avLst/>
              </a:prstGeom>
              <a:blipFill rotWithShape="0">
                <a:blip r:embed="rId2"/>
                <a:stretch>
                  <a:fillRect l="-1639" t="-37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254637" y="2987833"/>
                <a:ext cx="812594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40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4000" dirty="0" smtClean="0">
                    <a:latin typeface="+mj-lt"/>
                  </a:rPr>
                  <a:t>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kumimoji="1" lang="en-US" altLang="zh-TW" sz="40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4000" dirty="0" smtClean="0">
                    <a:latin typeface="+mj-lt"/>
                  </a:rPr>
                  <a:t>都是我們想要求的一個解。</a:t>
                </a:r>
                <a:endParaRPr lang="en-US" altLang="zh-TW" sz="4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37" y="2987833"/>
                <a:ext cx="8125943" cy="707886"/>
              </a:xfrm>
              <a:prstGeom prst="rect">
                <a:avLst/>
              </a:prstGeom>
              <a:blipFill rotWithShape="0">
                <a:blip r:embed="rId2"/>
                <a:stretch>
                  <a:fillRect t="-14655" r="-825" b="-37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82600" y="1711938"/>
            <a:ext cx="11226800" cy="2533813"/>
            <a:chOff x="482600" y="1711938"/>
            <a:chExt cx="11226800" cy="2533813"/>
          </a:xfrm>
        </p:grpSpPr>
        <p:sp>
          <p:nvSpPr>
            <p:cNvPr id="3" name="六邊形 2"/>
            <p:cNvSpPr/>
            <p:nvPr/>
          </p:nvSpPr>
          <p:spPr>
            <a:xfrm rot="5400000">
              <a:off x="746747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六邊形 3"/>
            <p:cNvSpPr/>
            <p:nvPr/>
          </p:nvSpPr>
          <p:spPr>
            <a:xfrm rot="5400000">
              <a:off x="7935251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六邊形 4"/>
            <p:cNvSpPr/>
            <p:nvPr/>
          </p:nvSpPr>
          <p:spPr>
            <a:xfrm rot="5400000">
              <a:off x="8403033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887081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9338597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980637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10274159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1074194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11209724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723357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7701360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8169142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863692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910470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9572487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10040269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1050805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10975833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746747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7935250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8403032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8870814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9338596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9806378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10274159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10741941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23357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770135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16913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63692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910470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9572485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1004026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1050805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10975830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467467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3524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403030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870812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933859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9806375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10274156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10741939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5128555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5596336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6064118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6531900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6999682" y="257977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4894664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5362445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5830226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6298008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6765791" y="299686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512855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5596335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6064117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6531899" y="3408119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999681" y="340812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4894662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5362443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5830224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6298007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6765789" y="216268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5128552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5596333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6064114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6531896" y="1751004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6999678" y="1751006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325741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72519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192980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66076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3023526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3491307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95908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426870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325741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372519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4192979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4660761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302352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3491305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395908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4426869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257414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372519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192976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4660758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918502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1386283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1854065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2321847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2789628" y="2572600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68461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1152391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1620173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2087955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555738" y="298969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91850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1386282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1854064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321845" y="3400947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789627" y="340094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684608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1152390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1620171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087954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2555736" y="2155508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91849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1386279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1854061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2321843" y="1743832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2789625" y="1743833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450706" y="2575975"/>
              <a:ext cx="531569" cy="467782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184274" y="2306759"/>
              <a:ext cx="100573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000" dirty="0" smtClean="0">
                  <a:solidFill>
                    <a:schemeClr val="tx2"/>
                  </a:solidFill>
                </a:rPr>
                <a:t>三種求解的基本方式：</a:t>
              </a:r>
              <a:endParaRPr lang="en-US" altLang="zh-TW" sz="6000" dirty="0">
                <a:solidFill>
                  <a:schemeClr val="tx2"/>
                </a:solidFill>
              </a:endParaRPr>
            </a:p>
            <a:p>
              <a:pPr algn="ctr"/>
              <a:endParaRPr lang="en-US" altLang="zh-TW" sz="6000" dirty="0" smtClean="0">
                <a:solidFill>
                  <a:schemeClr val="tx2">
                    <a:lumMod val="50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5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6521963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235468" y="577773"/>
            <a:ext cx="5397486" cy="144697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ctr">
              <a:buAutoNum type="arabicPeriod"/>
            </a:pPr>
            <a:r>
              <a:rPr lang="en-US" altLang="zh-TW" dirty="0" smtClean="0">
                <a:solidFill>
                  <a:schemeClr val="tx2"/>
                </a:solidFill>
              </a:rPr>
              <a:t>Policy Evaluation</a:t>
            </a:r>
            <a:r>
              <a:rPr lang="zh-TW" altLang="en-US" dirty="0" smtClean="0">
                <a:solidFill>
                  <a:schemeClr val="tx2"/>
                </a:solidFill>
                <a:sym typeface="Wingdings"/>
              </a:rPr>
              <a:t>：</a:t>
            </a:r>
            <a:r>
              <a:rPr lang="zh-TW" altLang="en-US" dirty="0" smtClean="0">
                <a:solidFill>
                  <a:schemeClr val="tx2"/>
                </a:solidFill>
              </a:rPr>
              <a:t>（比較像暴力解）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335091" y="2654899"/>
            <a:ext cx="797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53442" y="2740021"/>
            <a:ext cx="109970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smtClean="0"/>
              <a:t>(1) </a:t>
            </a:r>
            <a:r>
              <a:rPr kumimoji="1" lang="zh-TW" altLang="en-US" sz="4000" dirty="0" smtClean="0"/>
              <a:t>：固定一個策略，算出它的</a:t>
            </a:r>
            <a:r>
              <a:rPr kumimoji="1" lang="en-US" altLang="zh-TW" sz="4000" dirty="0" smtClean="0"/>
              <a:t>value function</a:t>
            </a:r>
            <a:r>
              <a:rPr kumimoji="1" lang="zh-TW" altLang="en-US" sz="4000" dirty="0" smtClean="0"/>
              <a:t>。</a:t>
            </a:r>
            <a:endParaRPr kumimoji="1" lang="en-US" altLang="zh-TW" sz="4000" dirty="0" smtClean="0"/>
          </a:p>
          <a:p>
            <a:endParaRPr kumimoji="1" lang="en-US" altLang="zh-TW" sz="4000" dirty="0" smtClean="0"/>
          </a:p>
          <a:p>
            <a:r>
              <a:rPr kumimoji="1" lang="en-US" altLang="zh-TW" sz="4000" dirty="0" smtClean="0"/>
              <a:t>(2) </a:t>
            </a:r>
            <a:r>
              <a:rPr kumimoji="1" lang="zh-TW" altLang="en-US" sz="4000" dirty="0" smtClean="0"/>
              <a:t>：跟其他策略的</a:t>
            </a:r>
            <a:r>
              <a:rPr kumimoji="1" lang="en-US" altLang="zh-TW" sz="4000" dirty="0" smtClean="0"/>
              <a:t>value function</a:t>
            </a:r>
            <a:r>
              <a:rPr kumimoji="1" lang="zh-TW" altLang="en-US" sz="4000" dirty="0" smtClean="0"/>
              <a:t>進行比較。</a:t>
            </a:r>
            <a:endParaRPr kumimoji="1" lang="en-US" altLang="zh-TW" sz="4000" dirty="0" smtClean="0"/>
          </a:p>
          <a:p>
            <a:endParaRPr kumimoji="1" lang="en-US" altLang="zh-TW" sz="4000" dirty="0" smtClean="0"/>
          </a:p>
          <a:p>
            <a:r>
              <a:rPr kumimoji="1" lang="en-US" altLang="zh-TW" sz="4000" dirty="0" smtClean="0"/>
              <a:t>(3)</a:t>
            </a:r>
            <a:r>
              <a:rPr kumimoji="1" lang="zh-TW" altLang="en-US" sz="4000" dirty="0" smtClean="0"/>
              <a:t> ：選出報酬最大的那個。</a:t>
            </a:r>
            <a:endParaRPr kumimoji="1"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7402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7535754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6562956" cy="144697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solidFill>
                  <a:schemeClr val="tx2"/>
                </a:solidFill>
              </a:rPr>
              <a:t>2</a:t>
            </a:r>
            <a:r>
              <a:rPr lang="en-US" altLang="zh-TW" dirty="0" smtClean="0">
                <a:solidFill>
                  <a:schemeClr val="tx2"/>
                </a:solidFill>
              </a:rPr>
              <a:t>. Policy Iteration:</a:t>
            </a:r>
          </a:p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（找出每個狀態的最佳策略）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335091" y="2654899"/>
            <a:ext cx="797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340343" y="2373179"/>
                <a:ext cx="11546857" cy="4104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0" indent="-742950">
                  <a:defRPr/>
                </a:pPr>
                <a:r>
                  <a:rPr kumimoji="1" lang="en-US" altLang="zh-TW" sz="3600" dirty="0" smtClean="0"/>
                  <a:t>(1)</a:t>
                </a:r>
                <a:r>
                  <a:rPr kumimoji="1" lang="zh-TW" altLang="en-US" sz="3600" dirty="0"/>
                  <a:t>：選定一個初始策略</a:t>
                </a:r>
                <a:r>
                  <a:rPr kumimoji="1" lang="en-US" altLang="zh-TW" sz="3600" dirty="0"/>
                  <a:t>pi0</a:t>
                </a:r>
                <a:r>
                  <a:rPr kumimoji="1" lang="zh-TW" altLang="en-US" sz="3600" dirty="0"/>
                  <a:t>。</a:t>
                </a:r>
                <a:endParaRPr kumimoji="1" lang="en-US" altLang="zh-TW" sz="3600" dirty="0"/>
              </a:p>
              <a:p>
                <a:pPr marL="742950" lvl="0" indent="-742950">
                  <a:defRPr/>
                </a:pPr>
                <a:endParaRPr kumimoji="1" lang="en-US" altLang="zh-TW" sz="3600" dirty="0"/>
              </a:p>
              <a:p>
                <a:pPr marL="742950" lvl="0" indent="-742950">
                  <a:defRPr/>
                </a:pPr>
                <a:r>
                  <a:rPr kumimoji="1" lang="zh-TW" altLang="en-US" sz="3600" dirty="0"/>
                  <a:t>重複：</a:t>
                </a:r>
                <a:endParaRPr kumimoji="1" lang="en-US" altLang="zh-TW" sz="3600" dirty="0"/>
              </a:p>
              <a:p>
                <a:pPr marL="742950" lvl="0" indent="-742950">
                  <a:defRPr/>
                </a:pPr>
                <a:r>
                  <a:rPr kumimoji="1" lang="en-US" altLang="zh-TW" sz="3600" dirty="0"/>
                  <a:t>	</a:t>
                </a:r>
                <a:r>
                  <a:rPr kumimoji="1" lang="zh-TW" altLang="en-US" sz="3600" dirty="0"/>
                  <a:t>（</a:t>
                </a:r>
                <a:r>
                  <a:rPr kumimoji="1" lang="en-US" altLang="zh-TW" sz="3600" dirty="0"/>
                  <a:t>2)</a:t>
                </a:r>
                <a:r>
                  <a:rPr kumimoji="1" lang="zh-TW" altLang="en-US" sz="3600" dirty="0"/>
                  <a:t>：計算</a:t>
                </a:r>
                <a:r>
                  <a:rPr kumimoji="1" lang="zh-TW" altLang="en-US" sz="3600" dirty="0" smtClean="0"/>
                  <a:t>策略</a:t>
                </a:r>
                <a14:m>
                  <m:oMath xmlns:m="http://schemas.openxmlformats.org/officeDocument/2006/math">
                    <m:r>
                      <a:rPr kumimoji="1" lang="zh-TW" alt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kumimoji="1" lang="zh-TW" altLang="en-US" sz="3600" dirty="0" smtClean="0"/>
                  <a:t>下</a:t>
                </a:r>
                <a:r>
                  <a:rPr kumimoji="1" lang="zh-TW" altLang="en-US" sz="3600" dirty="0"/>
                  <a:t>的</a:t>
                </a:r>
                <a:r>
                  <a:rPr kumimoji="1" lang="en-US" altLang="zh-TW" sz="3600" dirty="0"/>
                  <a:t>value function</a:t>
                </a:r>
                <a:r>
                  <a:rPr kumimoji="1" lang="zh-TW" alt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TW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1" lang="zh-TW" altLang="en-US" sz="3600" dirty="0" smtClean="0"/>
                  <a:t>。</a:t>
                </a:r>
                <a:endParaRPr kumimoji="1" lang="en-US" altLang="zh-TW" sz="3600" dirty="0"/>
              </a:p>
              <a:p>
                <a:pPr marL="742950" lvl="0" indent="-742950">
                  <a:defRPr/>
                </a:pPr>
                <a:r>
                  <a:rPr kumimoji="1" lang="en-US" altLang="zh-TW" sz="3600" dirty="0"/>
                  <a:t>	</a:t>
                </a:r>
                <a:r>
                  <a:rPr kumimoji="1" lang="zh-TW" altLang="en-US" sz="3600" dirty="0"/>
                  <a:t>（</a:t>
                </a:r>
                <a:r>
                  <a:rPr kumimoji="1" lang="en-US" altLang="zh-TW" sz="3600" dirty="0"/>
                  <a:t>3)</a:t>
                </a:r>
                <a:r>
                  <a:rPr kumimoji="1" lang="zh-TW" altLang="en-US" sz="3600" dirty="0"/>
                  <a:t>：</a:t>
                </a:r>
                <a:r>
                  <a:rPr kumimoji="1" lang="zh-TW" altLang="en-US" sz="3600" dirty="0" smtClean="0"/>
                  <a:t>透過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1" lang="zh-TW" altLang="en-US" sz="3600" dirty="0" smtClean="0"/>
                  <a:t>，</a:t>
                </a:r>
                <a:r>
                  <a:rPr kumimoji="1" lang="zh-TW" altLang="en-US" sz="3600" dirty="0"/>
                  <a:t>找到一個報酬更高的</a:t>
                </a:r>
                <a:r>
                  <a:rPr kumimoji="1" lang="zh-TW" altLang="en-US" sz="3600" dirty="0" smtClean="0"/>
                  <a:t>策略</a:t>
                </a:r>
                <a:r>
                  <a:rPr kumimoji="1" lang="en-US" altLang="zh-TW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3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TW" altLang="en-US" sz="3600" dirty="0" smtClean="0"/>
                  <a:t>。</a:t>
                </a:r>
                <a:endParaRPr kumimoji="1" lang="en-US" altLang="zh-TW" sz="3600" dirty="0"/>
              </a:p>
              <a:p>
                <a:endParaRPr kumimoji="1" lang="en-US" altLang="zh-TW" sz="3600" dirty="0" smtClean="0"/>
              </a:p>
              <a:p>
                <a:r>
                  <a:rPr kumimoji="1" lang="en-US" altLang="zh-TW" sz="3600" dirty="0" smtClean="0"/>
                  <a:t>(4): </a:t>
                </a:r>
                <a:r>
                  <a:rPr kumimoji="1" lang="zh-TW" altLang="en-US" sz="3600" dirty="0" smtClean="0"/>
                  <a:t>在</a:t>
                </a:r>
                <a14:m>
                  <m:oMath xmlns:m="http://schemas.openxmlformats.org/officeDocument/2006/math">
                    <m:r>
                      <a:rPr kumimoji="1" lang="zh-TW" alt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TW" altLang="en-US" sz="3600" dirty="0" smtClean="0"/>
                  <a:t>時停止。</a:t>
                </a:r>
                <a:endParaRPr kumimoji="1" lang="zh-TW" altLang="en-US" sz="36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3" y="2373179"/>
                <a:ext cx="11546857" cy="4104072"/>
              </a:xfrm>
              <a:prstGeom prst="rect">
                <a:avLst/>
              </a:prstGeom>
              <a:blipFill rotWithShape="0">
                <a:blip r:embed="rId2"/>
                <a:stretch>
                  <a:fillRect l="-1637" t="-2226" b="-13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89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538298" y="37407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4954116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solidFill>
                  <a:schemeClr val="tx2"/>
                </a:solidFill>
              </a:rPr>
              <a:t>3.Value Iteration:</a:t>
            </a:r>
          </a:p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找到最佳價值函數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335091" y="2654899"/>
            <a:ext cx="797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6194" y="2380593"/>
                <a:ext cx="12135806" cy="406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3600" dirty="0" smtClean="0"/>
                  <a:t>（</a:t>
                </a:r>
                <a:r>
                  <a:rPr kumimoji="1" lang="en-US" altLang="zh-TW" sz="3600" dirty="0" smtClean="0"/>
                  <a:t>1)</a:t>
                </a:r>
                <a:r>
                  <a:rPr kumimoji="1" lang="zh-TW" altLang="en-US" sz="3600" dirty="0" smtClean="0"/>
                  <a:t>：從一個任意的初始估計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TW" altLang="en-US" sz="3600" dirty="0" smtClean="0"/>
                  <a:t>開始</a:t>
                </a:r>
                <a:endParaRPr kumimoji="1" lang="en-US" altLang="zh-TW" sz="3600" dirty="0" smtClean="0"/>
              </a:p>
              <a:p>
                <a:endParaRPr kumimoji="1" lang="en-US" altLang="zh-TW" sz="3600" dirty="0"/>
              </a:p>
              <a:p>
                <a:r>
                  <a:rPr kumimoji="1" lang="zh-TW" altLang="en-US" sz="3600" dirty="0" smtClean="0"/>
                  <a:t>（</a:t>
                </a:r>
                <a:r>
                  <a:rPr kumimoji="1" lang="en-US" altLang="zh-TW" sz="3600" dirty="0" smtClean="0"/>
                  <a:t>2)</a:t>
                </a:r>
                <a:r>
                  <a:rPr kumimoji="1" lang="zh-TW" altLang="en-US" sz="3600" dirty="0" smtClean="0"/>
                  <a:t>：在每一次迭代的過程中更新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kumimoji="1" lang="zh-TW" altLang="en-US" sz="3600" dirty="0" smtClean="0"/>
                  <a:t>：</a:t>
                </a:r>
                <a:endParaRPr kumimoji="1" lang="en-US" altLang="zh-TW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mr-IN" altLang="zh-TW" sz="3600" i="1" dirty="0">
                          <a:latin typeface="Cambria Math" charset="0"/>
                        </a:rPr>
                        <m:t>(</m:t>
                      </m:r>
                      <m:r>
                        <a:rPr lang="mr-IN" altLang="zh-TW" sz="3600" i="1" dirty="0" err="1">
                          <a:latin typeface="Cambria Math" charset="0"/>
                        </a:rPr>
                        <m:t>𝑠</m:t>
                      </m:r>
                      <m:r>
                        <a:rPr lang="mr-IN" altLang="zh-TW" sz="3600" i="1" dirty="0">
                          <a:latin typeface="Cambria Math" charset="0"/>
                        </a:rPr>
                        <m:t>) =</m:t>
                      </m:r>
                      <m:sSub>
                        <m:sSubPr>
                          <m:ctrlPr>
                            <a:rPr lang="en-US" altLang="zh-TW" sz="36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altLang="zh-TW" sz="3600" b="0" i="1" dirty="0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TW" sz="3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zh-TW" sz="3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mr-IN" altLang="zh-TW" sz="3600" i="1" dirty="0">
                          <a:latin typeface="Cambria Math" charset="0"/>
                        </a:rPr>
                        <m:t>( </m:t>
                      </m:r>
                      <m:r>
                        <a:rPr lang="mr-IN" altLang="zh-TW" sz="3600" i="1" dirty="0" err="1">
                          <a:latin typeface="Cambria Math" charset="0"/>
                        </a:rPr>
                        <m:t>𝑅</m:t>
                      </m:r>
                      <m:r>
                        <a:rPr lang="mr-IN" altLang="zh-TW" sz="3600" i="1" dirty="0">
                          <a:latin typeface="Cambria Math" charset="0"/>
                        </a:rPr>
                        <m:t>(</m:t>
                      </m:r>
                      <m:r>
                        <a:rPr lang="mr-IN" altLang="zh-TW" sz="3600" i="1" dirty="0" err="1">
                          <a:latin typeface="Cambria Math" charset="0"/>
                        </a:rPr>
                        <m:t>𝑠</m:t>
                      </m:r>
                      <m:r>
                        <a:rPr lang="mr-IN" altLang="zh-TW" sz="3600" i="1" dirty="0" err="1">
                          <a:latin typeface="Cambria Math" charset="0"/>
                        </a:rPr>
                        <m:t>,</m:t>
                      </m:r>
                      <m:r>
                        <a:rPr lang="mr-IN" altLang="zh-TW" sz="3600" i="1" dirty="0" err="1">
                          <a:latin typeface="Cambria Math" charset="0"/>
                        </a:rPr>
                        <m:t>𝑎</m:t>
                      </m:r>
                      <m:r>
                        <a:rPr lang="mr-IN" altLang="zh-TW" sz="3600" i="1" dirty="0">
                          <a:latin typeface="Cambria Math" charset="0"/>
                        </a:rPr>
                        <m:t>) + </m:t>
                      </m:r>
                      <m:r>
                        <a:rPr lang="mr-IN" altLang="zh-TW" sz="36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lang="is-IS" altLang="zh-TW" sz="36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is-IS" altLang="zh-TW" sz="36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sz="36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is-IS" altLang="zh-TW" sz="36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zh-TW" sz="3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mr-IN" altLang="zh-TW" sz="3600" i="1" dirty="0">
                              <a:latin typeface="Cambria Math" charset="0"/>
                            </a:rPr>
                            <m:t>𝑇</m:t>
                          </m:r>
                          <m:r>
                            <a:rPr lang="mr-IN" altLang="zh-TW" sz="36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mr-IN" altLang="zh-TW" sz="3600" i="1" dirty="0" err="1">
                              <a:latin typeface="Cambria Math" charset="0"/>
                            </a:rPr>
                            <m:t>𝑠</m:t>
                          </m:r>
                          <m:r>
                            <a:rPr lang="mr-IN" altLang="zh-TW" sz="3600" i="1" dirty="0" err="1">
                              <a:latin typeface="Cambria Math" charset="0"/>
                            </a:rPr>
                            <m:t>,</m:t>
                          </m:r>
                          <m:r>
                            <a:rPr lang="mr-IN" altLang="zh-TW" sz="3600" i="1" dirty="0" err="1">
                              <a:latin typeface="Cambria Math" charset="0"/>
                            </a:rPr>
                            <m:t>𝑎</m:t>
                          </m:r>
                          <m:r>
                            <a:rPr lang="mr-IN" altLang="zh-TW" sz="3600" i="1" dirty="0" err="1">
                              <a:latin typeface="Cambria Math" charset="0"/>
                            </a:rPr>
                            <m:t>,</m:t>
                          </m:r>
                          <m:r>
                            <a:rPr lang="mr-IN" altLang="zh-TW" sz="3600" i="1" dirty="0" err="1">
                              <a:latin typeface="Cambria Math" charset="0"/>
                            </a:rPr>
                            <m:t>𝑠</m:t>
                          </m:r>
                          <m:r>
                            <a:rPr lang="mr-IN" altLang="zh-TW" sz="3600" i="1" dirty="0">
                              <a:latin typeface="Cambria Math" charset="0"/>
                            </a:rPr>
                            <m:t>’)</m:t>
                          </m:r>
                          <m:sSub>
                            <m:sSubPr>
                              <m:ctrlPr>
                                <a:rPr lang="en-US" altLang="zh-TW" sz="360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TW" sz="3600" b="0" i="1" dirty="0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mr-IN" altLang="zh-TW" sz="3600" i="1" dirty="0" smtClean="0">
                              <a:latin typeface="Cambria Math" charset="0"/>
                            </a:rPr>
                            <m:t> </m:t>
                          </m:r>
                          <m:r>
                            <a:rPr lang="mr-IN" altLang="zh-TW" sz="36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mr-IN" altLang="zh-TW" sz="3600" i="1" dirty="0" err="1">
                              <a:latin typeface="Cambria Math" charset="0"/>
                            </a:rPr>
                            <m:t>𝑠</m:t>
                          </m:r>
                          <m:r>
                            <a:rPr lang="mr-IN" altLang="zh-TW" sz="3600" i="1" dirty="0">
                              <a:latin typeface="Cambria Math" charset="0"/>
                            </a:rPr>
                            <m:t>’) )</m:t>
                          </m:r>
                          <m:r>
                            <m:rPr>
                              <m:nor/>
                            </m:rPr>
                            <a:rPr lang="mr-IN" altLang="zh-TW" sz="3600" i="1" dirty="0"/>
                            <m:t> </m:t>
                          </m:r>
                        </m:e>
                      </m:nary>
                    </m:oMath>
                  </m:oMathPara>
                </a14:m>
                <a:endParaRPr lang="mr-IN" altLang="zh-TW" sz="3600" dirty="0"/>
              </a:p>
              <a:p>
                <a:r>
                  <a:rPr kumimoji="1" lang="zh-TW" altLang="en-US" sz="3600" dirty="0" smtClean="0"/>
                  <a:t>（</a:t>
                </a:r>
                <a:r>
                  <a:rPr kumimoji="1" lang="en-US" altLang="zh-TW" sz="3600" dirty="0" smtClean="0"/>
                  <a:t>3)</a:t>
                </a:r>
                <a:r>
                  <a:rPr kumimoji="1" lang="zh-TW" altLang="en-US" sz="3600" dirty="0" smtClean="0"/>
                  <a:t>：在更新前後之間的差距小於自定義的門檻值後停止。</a:t>
                </a:r>
                <a:endParaRPr kumimoji="1" lang="en-US" altLang="zh-TW" sz="3600" dirty="0" smtClean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4" y="2380593"/>
                <a:ext cx="12135806" cy="4064254"/>
              </a:xfrm>
              <a:prstGeom prst="rect">
                <a:avLst/>
              </a:prstGeom>
              <a:blipFill rotWithShape="0">
                <a:blip r:embed="rId2"/>
                <a:stretch>
                  <a:fillRect l="-1507" t="-2402" r="-603" b="-16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5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86212" y="399657"/>
            <a:ext cx="6031594" cy="225254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 smtClean="0"/>
              <a:t>介紹一下</a:t>
            </a:r>
            <a:r>
              <a:rPr kumimoji="1" lang="en-US" altLang="zh-TW" dirty="0" smtClean="0"/>
              <a:t>word2vec:</a:t>
            </a:r>
          </a:p>
          <a:p>
            <a:endParaRPr kumimoji="1"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353440" y="2408438"/>
            <a:ext cx="11635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		</a:t>
            </a:r>
            <a:endParaRPr kumimoji="1" lang="en-US" altLang="zh-TW" sz="2800" dirty="0" smtClean="0"/>
          </a:p>
          <a:p>
            <a:endParaRPr kumimoji="1"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28" y="1525932"/>
            <a:ext cx="10058400" cy="53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4954116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mtClean="0">
                <a:solidFill>
                  <a:schemeClr val="tx2"/>
                </a:solidFill>
              </a:rPr>
              <a:t>還記得這個例子嗎？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136927" y="2623930"/>
            <a:ext cx="797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75" name="圖片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93" y="2130759"/>
            <a:ext cx="10058400" cy="38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651359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4954116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實際來算算看：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136927" y="2623930"/>
            <a:ext cx="797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6" y="1995498"/>
            <a:ext cx="9015283" cy="3788635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0" y="5784133"/>
            <a:ext cx="9374536" cy="88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786795" y="2761320"/>
            <a:ext cx="89050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剛剛的作法，是在每一個回合結束時，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更新一次所有的</a:t>
            </a:r>
            <a:r>
              <a:rPr lang="en-US" altLang="zh-TW" sz="4000" dirty="0" smtClean="0">
                <a:latin typeface="+mj-lt"/>
              </a:rPr>
              <a:t>value</a:t>
            </a:r>
            <a:r>
              <a:rPr lang="zh-TW" altLang="en-US" sz="4000" dirty="0" smtClean="0">
                <a:latin typeface="+mj-lt"/>
              </a:rPr>
              <a:t>。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10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136525" y="2660477"/>
            <a:ext cx="99389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你要兩個回合更新一次，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或是每次只更新特定</a:t>
            </a:r>
            <a:r>
              <a:rPr lang="en-US" altLang="zh-TW" sz="4000" dirty="0" smtClean="0">
                <a:latin typeface="+mj-lt"/>
              </a:rPr>
              <a:t>state</a:t>
            </a:r>
            <a:r>
              <a:rPr lang="zh-TW" altLang="en-US" sz="4000" dirty="0" smtClean="0">
                <a:latin typeface="+mj-lt"/>
              </a:rPr>
              <a:t>的</a:t>
            </a:r>
            <a:r>
              <a:rPr lang="en-US" altLang="zh-TW" sz="4000" dirty="0" smtClean="0">
                <a:latin typeface="+mj-lt"/>
              </a:rPr>
              <a:t>value</a:t>
            </a:r>
            <a:r>
              <a:rPr lang="zh-TW" altLang="en-US" sz="4000" dirty="0" smtClean="0">
                <a:latin typeface="+mj-lt"/>
              </a:rPr>
              <a:t>也可以。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09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2957906" y="3033788"/>
            <a:ext cx="6797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還有一種比較重要的分類</a:t>
            </a:r>
            <a:r>
              <a:rPr lang="mr-IN" altLang="zh-TW" sz="4000" dirty="0" smtClean="0">
                <a:latin typeface="+mj-lt"/>
              </a:rPr>
              <a:t>……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18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93012" y="515687"/>
            <a:ext cx="5152281" cy="1676134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solidFill>
                  <a:schemeClr val="tx2"/>
                </a:solidFill>
              </a:rPr>
              <a:t>Online Learning </a:t>
            </a:r>
          </a:p>
          <a:p>
            <a:pPr algn="ctr"/>
            <a:r>
              <a:rPr lang="en-US" altLang="zh-TW" dirty="0" smtClean="0">
                <a:solidFill>
                  <a:schemeClr val="tx2"/>
                </a:solidFill>
              </a:rPr>
              <a:t>V.S. </a:t>
            </a:r>
          </a:p>
          <a:p>
            <a:pPr algn="ctr"/>
            <a:r>
              <a:rPr lang="en-US" altLang="zh-TW" dirty="0" smtClean="0">
                <a:solidFill>
                  <a:schemeClr val="tx2"/>
                </a:solidFill>
              </a:rPr>
              <a:t>Offline Learning</a:t>
            </a:r>
            <a:r>
              <a:rPr lang="zh-TW" altLang="en-US" dirty="0" smtClean="0">
                <a:solidFill>
                  <a:schemeClr val="tx2"/>
                </a:solidFill>
              </a:rPr>
              <a:t>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155277" y="2443266"/>
            <a:ext cx="116221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400" dirty="0" smtClean="0"/>
              <a:t>以遊戲為例。</a:t>
            </a:r>
            <a:endParaRPr kumimoji="1" lang="en-US" altLang="zh-TW" sz="3400" dirty="0" smtClean="0"/>
          </a:p>
          <a:p>
            <a:endParaRPr kumimoji="1" lang="en-US" altLang="zh-TW" sz="3400" dirty="0"/>
          </a:p>
          <a:p>
            <a:r>
              <a:rPr kumimoji="1" lang="en-US" altLang="zh-TW" sz="3400" dirty="0" smtClean="0"/>
              <a:t>Online</a:t>
            </a:r>
            <a:r>
              <a:rPr kumimoji="1" lang="zh-TW" altLang="en-US" sz="3400" dirty="0" smtClean="0"/>
              <a:t>的意思是，</a:t>
            </a:r>
            <a:r>
              <a:rPr kumimoji="1" lang="en-US" altLang="zh-TW" sz="3400" dirty="0" smtClean="0"/>
              <a:t>agent</a:t>
            </a:r>
            <a:r>
              <a:rPr kumimoji="1" lang="zh-TW" altLang="en-US" sz="3400" dirty="0" smtClean="0"/>
              <a:t>會一邊玩遊戲以收集資料，一邊更新自身的</a:t>
            </a:r>
            <a:r>
              <a:rPr kumimoji="1" lang="en-US" altLang="zh-TW" sz="3400" dirty="0" smtClean="0"/>
              <a:t>model</a:t>
            </a:r>
            <a:r>
              <a:rPr kumimoji="1" lang="zh-TW" altLang="en-US" sz="3400" dirty="0" smtClean="0"/>
              <a:t>，並以此改變接下來的策略，訓練的資料集是不固定的。</a:t>
            </a:r>
            <a:endParaRPr kumimoji="1" lang="en-US" altLang="zh-TW" sz="3400" dirty="0" smtClean="0"/>
          </a:p>
          <a:p>
            <a:endParaRPr kumimoji="1" lang="en-US" altLang="zh-TW" sz="3400" dirty="0"/>
          </a:p>
          <a:p>
            <a:r>
              <a:rPr kumimoji="1" lang="zh-TW" altLang="en-US" sz="3400" dirty="0" smtClean="0"/>
              <a:t>而</a:t>
            </a:r>
            <a:r>
              <a:rPr kumimoji="1" lang="en-US" altLang="zh-TW" sz="3400" dirty="0" smtClean="0"/>
              <a:t>Offline</a:t>
            </a:r>
            <a:r>
              <a:rPr kumimoji="1" lang="zh-TW" altLang="en-US" sz="3400" dirty="0" smtClean="0"/>
              <a:t>的訓練集則是固定的，</a:t>
            </a:r>
            <a:r>
              <a:rPr kumimoji="1" lang="en-US" altLang="zh-TW" sz="3400" dirty="0" smtClean="0"/>
              <a:t>model</a:t>
            </a:r>
            <a:r>
              <a:rPr kumimoji="1" lang="zh-TW" altLang="en-US" sz="3400" dirty="0" smtClean="0"/>
              <a:t>在執行動作的時候不會改變，一切的參數更新都發生在遊戲結束之後。</a:t>
            </a:r>
            <a:endParaRPr kumimoji="1" lang="en-US" altLang="zh-TW" sz="3400" dirty="0" smtClean="0"/>
          </a:p>
        </p:txBody>
      </p:sp>
    </p:spTree>
    <p:extLst>
      <p:ext uri="{BB962C8B-B14F-4D97-AF65-F5344CB8AC3E}">
        <p14:creationId xmlns:p14="http://schemas.microsoft.com/office/powerpoint/2010/main" val="169686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437051" y="2406314"/>
                <a:ext cx="739497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4000" dirty="0" smtClean="0">
                    <a:latin typeface="+mj-lt"/>
                  </a:rPr>
                  <a:t>有時候我們會想要評估，</a:t>
                </a:r>
                <a:endParaRPr lang="en-US" altLang="zh-TW" sz="4000" dirty="0" smtClean="0">
                  <a:latin typeface="+mj-lt"/>
                </a:endParaRPr>
              </a:p>
              <a:p>
                <a:pPr algn="ctr"/>
                <a:r>
                  <a:rPr lang="zh-TW" altLang="en-US" sz="4000" dirty="0" smtClean="0">
                    <a:latin typeface="+mj-lt"/>
                  </a:rPr>
                  <a:t>在給定一個策略</a:t>
                </a:r>
                <a14:m>
                  <m:oMath xmlns:m="http://schemas.openxmlformats.org/officeDocument/2006/math">
                    <m:r>
                      <a:rPr lang="en-US" altLang="zh-TW" sz="40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zh-TW" altLang="en-US" sz="4000" dirty="0" smtClean="0">
                    <a:latin typeface="+mj-lt"/>
                  </a:rPr>
                  <a:t>的情況下，</a:t>
                </a:r>
                <a:endParaRPr lang="en-US" altLang="zh-TW" sz="4000" dirty="0" smtClean="0">
                  <a:latin typeface="+mj-lt"/>
                </a:endParaRPr>
              </a:p>
              <a:p>
                <a:pPr algn="ctr"/>
                <a:r>
                  <a:rPr lang="zh-TW" altLang="en-US" sz="4000" dirty="0" smtClean="0">
                    <a:latin typeface="+mj-lt"/>
                  </a:rPr>
                  <a:t>在狀態</a:t>
                </a:r>
                <a14:m>
                  <m:oMath xmlns:m="http://schemas.openxmlformats.org/officeDocument/2006/math">
                    <m:r>
                      <a:rPr lang="en-US" altLang="zh-TW" sz="4000" i="1" dirty="0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zh-TW" altLang="en-US" sz="4000" dirty="0" smtClean="0">
                    <a:latin typeface="+mj-lt"/>
                  </a:rPr>
                  <a:t>採取特定動作</a:t>
                </a:r>
                <a14:m>
                  <m:oMath xmlns:m="http://schemas.openxmlformats.org/officeDocument/2006/math">
                    <m:r>
                      <a:rPr lang="en-US" altLang="zh-TW" sz="4000" i="1" dirty="0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zh-TW" altLang="en-US" sz="4000" dirty="0" smtClean="0">
                    <a:latin typeface="+mj-lt"/>
                  </a:rPr>
                  <a:t>的價值。</a:t>
                </a:r>
                <a:endParaRPr lang="en-US" altLang="zh-TW" sz="4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51" y="2406314"/>
                <a:ext cx="7394974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2308" t="-5660" r="-2226" b="-128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70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-42886" y="577773"/>
            <a:ext cx="4755951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solidFill>
                  <a:schemeClr val="tx2"/>
                </a:solidFill>
              </a:rPr>
              <a:t>Q-function</a:t>
            </a:r>
            <a:r>
              <a:rPr lang="zh-TW" altLang="en-US" dirty="0" smtClean="0">
                <a:solidFill>
                  <a:schemeClr val="tx2"/>
                </a:solidFill>
              </a:rPr>
              <a:t>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29585" y="3155576"/>
            <a:ext cx="7182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altLang="zh-TW" i="1" dirty="0" smtClean="0"/>
          </a:p>
          <a:p>
            <a:r>
              <a:rPr lang="hr-HR" altLang="zh-TW" i="1" dirty="0" smtClean="0"/>
              <a:t/>
            </a:r>
            <a:br>
              <a:rPr lang="hr-HR" altLang="zh-TW" i="1" dirty="0" smtClean="0"/>
            </a:br>
            <a:endParaRPr lang="hr-HR" altLang="zh-TW" dirty="0" smtClean="0"/>
          </a:p>
          <a:p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3" y="2527261"/>
            <a:ext cx="10058400" cy="1363851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3" y="3990818"/>
            <a:ext cx="10058400" cy="1057218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>
            <a:off x="450574" y="5261113"/>
            <a:ext cx="11622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400" dirty="0" smtClean="0"/>
              <a:t>上述兩種表示方式，都是</a:t>
            </a:r>
            <a:r>
              <a:rPr kumimoji="1" lang="en-US" altLang="zh-TW" sz="3400" dirty="0" smtClean="0"/>
              <a:t>Bellman Equation</a:t>
            </a:r>
            <a:r>
              <a:rPr kumimoji="1" lang="zh-TW" altLang="en-US" sz="3400" dirty="0" smtClean="0"/>
              <a:t>的一種形式。</a:t>
            </a:r>
            <a:endParaRPr kumimoji="1" lang="en-US" altLang="zh-TW" sz="3400" dirty="0" smtClean="0"/>
          </a:p>
        </p:txBody>
      </p:sp>
    </p:spTree>
    <p:extLst>
      <p:ext uri="{BB962C8B-B14F-4D97-AF65-F5344CB8AC3E}">
        <p14:creationId xmlns:p14="http://schemas.microsoft.com/office/powerpoint/2010/main" val="11327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1101670" y="577773"/>
            <a:ext cx="3473813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chemeClr val="tx2"/>
                </a:solidFill>
              </a:rPr>
              <a:t>DQN: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5" y="2169147"/>
            <a:ext cx="10058400" cy="450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4771339" y="3024749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總之來做做看</a:t>
            </a:r>
            <a:endParaRPr lang="en-US" altLang="zh-TW" sz="4000" dirty="0" smtClean="0">
              <a:latin typeface="+mj-lt"/>
            </a:endParaRPr>
          </a:p>
          <a:p>
            <a:pPr algn="ctr"/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927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247463" y="3116327"/>
            <a:ext cx="990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 smtClean="0">
                <a:latin typeface="+mj-lt"/>
              </a:rPr>
              <a:t>pre-trained </a:t>
            </a:r>
            <a:r>
              <a:rPr lang="en-US" altLang="zh-TW" sz="4000" dirty="0">
                <a:latin typeface="+mj-lt"/>
              </a:rPr>
              <a:t>m</a:t>
            </a:r>
            <a:r>
              <a:rPr lang="en-US" altLang="zh-TW" sz="4000" dirty="0" smtClean="0">
                <a:latin typeface="+mj-lt"/>
              </a:rPr>
              <a:t>odel</a:t>
            </a:r>
            <a:r>
              <a:rPr lang="zh-TW" altLang="en-US" sz="4000" dirty="0" smtClean="0">
                <a:latin typeface="+mj-lt"/>
              </a:rPr>
              <a:t> 可以為我們節省時間！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12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155276" y="577773"/>
            <a:ext cx="4755954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tx2"/>
                </a:solidFill>
              </a:rPr>
              <a:t>用</a:t>
            </a:r>
            <a:r>
              <a:rPr lang="en-US" altLang="zh-TW" dirty="0" smtClean="0">
                <a:solidFill>
                  <a:schemeClr val="tx2"/>
                </a:solidFill>
              </a:rPr>
              <a:t>RL</a:t>
            </a:r>
            <a:r>
              <a:rPr lang="zh-TW" altLang="en-US" dirty="0" smtClean="0">
                <a:solidFill>
                  <a:schemeClr val="tx2"/>
                </a:solidFill>
              </a:rPr>
              <a:t>來進行</a:t>
            </a:r>
            <a:r>
              <a:rPr lang="en-US" altLang="zh-TW" dirty="0" smtClean="0">
                <a:solidFill>
                  <a:schemeClr val="tx2"/>
                </a:solidFill>
              </a:rPr>
              <a:t>ETF</a:t>
            </a:r>
            <a:r>
              <a:rPr lang="zh-TW" altLang="en-US" dirty="0" smtClean="0">
                <a:solidFill>
                  <a:schemeClr val="tx2"/>
                </a:solidFill>
              </a:rPr>
              <a:t>的投資測試：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403294" y="2889902"/>
            <a:ext cx="9412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 smtClean="0"/>
              <a:t>除了原本的</a:t>
            </a:r>
            <a:r>
              <a:rPr kumimoji="1" lang="en-US" altLang="zh-TW" sz="4000" dirty="0" err="1" smtClean="0"/>
              <a:t>keras</a:t>
            </a:r>
            <a:r>
              <a:rPr kumimoji="1" lang="zh-TW" altLang="en-US" sz="4000" dirty="0" smtClean="0"/>
              <a:t>，我們將另外使用</a:t>
            </a:r>
            <a:r>
              <a:rPr kumimoji="1" lang="en-US" altLang="zh-TW" sz="4000" dirty="0" err="1" smtClean="0"/>
              <a:t>keras-rl</a:t>
            </a:r>
            <a:r>
              <a:rPr kumimoji="1" lang="zh-TW" altLang="en-US" sz="4000" dirty="0" smtClean="0"/>
              <a:t>來為我們執行</a:t>
            </a:r>
            <a:r>
              <a:rPr kumimoji="1" lang="en-US" altLang="zh-TW" sz="4000" dirty="0" smtClean="0"/>
              <a:t>RL</a:t>
            </a:r>
            <a:r>
              <a:rPr kumimoji="1" lang="zh-TW" altLang="en-US" sz="4000" dirty="0" smtClean="0"/>
              <a:t>的演算法，</a:t>
            </a:r>
            <a:endParaRPr kumimoji="1" lang="en-US" altLang="zh-TW" sz="4000" dirty="0" smtClean="0"/>
          </a:p>
          <a:p>
            <a:r>
              <a:rPr kumimoji="1" lang="zh-TW" altLang="en-US" sz="4000" dirty="0" smtClean="0"/>
              <a:t>以及</a:t>
            </a:r>
            <a:r>
              <a:rPr kumimoji="1" lang="en-US" altLang="zh-TW" sz="4000" dirty="0" err="1" smtClean="0"/>
              <a:t>OpenAI</a:t>
            </a:r>
            <a:r>
              <a:rPr kumimoji="1" lang="zh-TW" altLang="en-US" sz="4000" dirty="0" smtClean="0"/>
              <a:t>的</a:t>
            </a:r>
            <a:r>
              <a:rPr kumimoji="1" lang="en-US" altLang="zh-TW" sz="4000" dirty="0" smtClean="0"/>
              <a:t>gym</a:t>
            </a:r>
            <a:r>
              <a:rPr kumimoji="1" lang="zh-TW" altLang="en-US" sz="4000" dirty="0" smtClean="0"/>
              <a:t>套件來模擬相關環境。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7906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890361" y="2435721"/>
            <a:ext cx="89050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（因為程式碼非常長，註解也很完整，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所以我們就只提一些重要的部分。）</a:t>
            </a:r>
            <a:endParaRPr lang="en-US" altLang="zh-TW" sz="4000" dirty="0" smtClean="0">
              <a:latin typeface="+mj-lt"/>
            </a:endParaRPr>
          </a:p>
          <a:p>
            <a:pPr algn="ctr"/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659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1058204" y="2576186"/>
            <a:ext cx="10189119" cy="37484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948628" y="2466694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261231" y="5419730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6190" y="367307"/>
            <a:ext cx="9313752" cy="1860444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1" y="845256"/>
            <a:ext cx="6837049" cy="1157948"/>
            <a:chOff x="539516" y="796887"/>
            <a:chExt cx="6837049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6" y="796887"/>
              <a:ext cx="3809560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TW" altLang="en-US" sz="3200" dirty="0" smtClean="0">
                  <a:solidFill>
                    <a:schemeClr val="tx2"/>
                  </a:solidFill>
                </a:rPr>
                <a:t>建立一個可以執行</a:t>
              </a:r>
              <a:endParaRPr lang="en-US" altLang="zh-TW" sz="3200" dirty="0">
                <a:solidFill>
                  <a:schemeClr val="tx2"/>
                </a:solidFill>
              </a:endParaRPr>
            </a:p>
            <a:p>
              <a:r>
                <a:rPr lang="en-US" altLang="zh-TW" sz="3200" dirty="0" smtClean="0">
                  <a:solidFill>
                    <a:schemeClr val="tx2"/>
                  </a:solidFill>
                </a:rPr>
                <a:t>RL</a:t>
              </a:r>
              <a:r>
                <a:rPr lang="zh-TW" altLang="en-US" sz="3200" dirty="0" smtClean="0">
                  <a:solidFill>
                    <a:schemeClr val="tx2"/>
                  </a:solidFill>
                </a:rPr>
                <a:t>的環境：</a:t>
              </a:r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3605931" y="3159911"/>
            <a:ext cx="52501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zh-TW" sz="3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ETF_Game</a:t>
            </a:r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zh-TW" alt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.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.</a:t>
            </a:r>
            <a:endParaRPr lang="zh-TW" altLang="en-U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656735" y="2208864"/>
            <a:ext cx="9417963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latin typeface="+mj-lt"/>
              </a:rPr>
              <a:t>我們會建立一個類別，</a:t>
            </a:r>
            <a:endParaRPr lang="en-US" altLang="zh-TW" sz="3600" dirty="0" smtClean="0">
              <a:latin typeface="+mj-lt"/>
            </a:endParaRPr>
          </a:p>
          <a:p>
            <a:pPr algn="ctr"/>
            <a:r>
              <a:rPr lang="zh-TW" altLang="en-US" sz="3600" dirty="0" smtClean="0">
                <a:latin typeface="+mj-lt"/>
              </a:rPr>
              <a:t>裡面可以隨便寫一些幫助我們喜歡的的函式，</a:t>
            </a:r>
            <a:endParaRPr lang="en-US" altLang="zh-TW" sz="3600" dirty="0">
              <a:latin typeface="+mj-lt"/>
            </a:endParaRPr>
          </a:p>
          <a:p>
            <a:pPr algn="ctr"/>
            <a:r>
              <a:rPr lang="zh-TW" altLang="en-US" sz="3600" dirty="0" smtClean="0">
                <a:latin typeface="+mj-lt"/>
              </a:rPr>
              <a:t>但是因為我們使用的是</a:t>
            </a:r>
            <a:r>
              <a:rPr lang="en-US" altLang="zh-TW" sz="3600" dirty="0" smtClean="0">
                <a:latin typeface="+mj-lt"/>
              </a:rPr>
              <a:t>gym</a:t>
            </a:r>
            <a:r>
              <a:rPr lang="zh-TW" altLang="en-US" sz="3600" dirty="0" smtClean="0">
                <a:latin typeface="+mj-lt"/>
              </a:rPr>
              <a:t>的框架，</a:t>
            </a:r>
            <a:endParaRPr lang="en-US" altLang="zh-TW" sz="3600" dirty="0" smtClean="0">
              <a:latin typeface="+mj-lt"/>
            </a:endParaRPr>
          </a:p>
          <a:p>
            <a:pPr algn="ctr"/>
            <a:r>
              <a:rPr lang="zh-TW" altLang="en-US" sz="3600" dirty="0" smtClean="0">
                <a:latin typeface="+mj-lt"/>
              </a:rPr>
              <a:t>為了讓它順利運行，有些東西是必要的。</a:t>
            </a:r>
            <a:endParaRPr lang="en-US" altLang="zh-TW" sz="3600" dirty="0" smtClean="0">
              <a:latin typeface="+mj-lt"/>
            </a:endParaRPr>
          </a:p>
          <a:p>
            <a:pPr algn="ctr"/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819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439215" y="373384"/>
            <a:ext cx="5746777" cy="1854367"/>
            <a:chOff x="-439215" y="373384"/>
            <a:chExt cx="5746777" cy="1854367"/>
          </a:xfrm>
        </p:grpSpPr>
        <p:sp>
          <p:nvSpPr>
            <p:cNvPr id="5" name="六邊形 4"/>
            <p:cNvSpPr/>
            <p:nvPr/>
          </p:nvSpPr>
          <p:spPr>
            <a:xfrm rot="5400000">
              <a:off x="171358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210990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250623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290256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329889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3695224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409155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4487882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4884211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六邊形 13"/>
            <p:cNvSpPr/>
            <p:nvPr/>
          </p:nvSpPr>
          <p:spPr>
            <a:xfrm rot="5400000">
              <a:off x="151541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911743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230807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270440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310073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3497059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3893388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428971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4686046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六邊形 22"/>
            <p:cNvSpPr/>
            <p:nvPr/>
          </p:nvSpPr>
          <p:spPr>
            <a:xfrm rot="5400000">
              <a:off x="171358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六邊形 23"/>
            <p:cNvSpPr/>
            <p:nvPr/>
          </p:nvSpPr>
          <p:spPr>
            <a:xfrm rot="5400000">
              <a:off x="210990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250623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290256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329889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3695223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4091552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4487881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1515413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1911742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230807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270440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310072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349705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389338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4289716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4686044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1713577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210990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250623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290256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329889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3695221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4091549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4487879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-268070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128258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24587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920916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1317245" y="110258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-466235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-69907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326422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2275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1119081" y="145596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-268070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128257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524586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920915" y="18043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1317244" y="180440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-466237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-69908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32642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722750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1119079" y="74919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-268073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128255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24584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920913" y="40040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1317242" y="40040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4" name="標題 1"/>
          <p:cNvSpPr txBox="1">
            <a:spLocks/>
          </p:cNvSpPr>
          <p:nvPr/>
        </p:nvSpPr>
        <p:spPr>
          <a:xfrm>
            <a:off x="155276" y="577773"/>
            <a:ext cx="4755954" cy="14469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tx2"/>
                </a:solidFill>
              </a:rPr>
              <a:t>必要的函式：</a:t>
            </a:r>
            <a:endParaRPr lang="en-US" altLang="zh-TW" dirty="0" smtClean="0">
              <a:solidFill>
                <a:schemeClr val="tx2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353441" y="2456795"/>
            <a:ext cx="112789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en-US" altLang="zh-TW" sz="4000" dirty="0" smtClean="0"/>
              <a:t>__</a:t>
            </a:r>
            <a:r>
              <a:rPr kumimoji="1" lang="en-US" altLang="zh-TW" sz="4000" dirty="0" err="1" smtClean="0"/>
              <a:t>init</a:t>
            </a:r>
            <a:r>
              <a:rPr kumimoji="1" lang="en-US" altLang="zh-TW" sz="4000" dirty="0" smtClean="0"/>
              <a:t>__(): </a:t>
            </a:r>
            <a:r>
              <a:rPr kumimoji="1" lang="zh-TW" altLang="en-US" sz="4000" dirty="0" smtClean="0"/>
              <a:t>初始化整個環境。</a:t>
            </a:r>
            <a:endParaRPr kumimoji="1" lang="en-US" altLang="zh-TW" sz="4000" dirty="0" smtClean="0"/>
          </a:p>
          <a:p>
            <a:pPr marL="742950" indent="-742950">
              <a:buAutoNum type="arabicPeriod"/>
            </a:pP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eset(): </a:t>
            </a:r>
            <a:r>
              <a:rPr kumimoji="1" lang="zh-TW" altLang="en-US" sz="4000" dirty="0" smtClean="0"/>
              <a:t>回歸初始狀態。</a:t>
            </a:r>
            <a:endParaRPr kumimoji="1" lang="en-US" altLang="zh-TW" sz="4000" dirty="0" smtClean="0"/>
          </a:p>
          <a:p>
            <a:pPr marL="742950" indent="-742950">
              <a:buAutoNum type="arabicPeriod"/>
            </a:pPr>
            <a:r>
              <a:rPr kumimoji="1" lang="en-US" altLang="zh-TW" sz="4000" dirty="0" smtClean="0"/>
              <a:t>step():</a:t>
            </a:r>
            <a:r>
              <a:rPr kumimoji="1" lang="zh-TW" altLang="en-US" sz="4000" dirty="0"/>
              <a:t>每一回合的執行（包括選擇動作、更新現有資產情況、計算</a:t>
            </a:r>
            <a:r>
              <a:rPr kumimoji="1" lang="en-US" altLang="zh-TW" sz="4000" dirty="0"/>
              <a:t>reward</a:t>
            </a:r>
            <a:r>
              <a:rPr kumimoji="1" lang="zh-TW" altLang="en-US" sz="4000" dirty="0"/>
              <a:t>等等</a:t>
            </a:r>
            <a:r>
              <a:rPr kumimoji="1" lang="zh-TW" altLang="en-US" sz="4000" dirty="0" smtClean="0"/>
              <a:t>）。</a:t>
            </a:r>
            <a:endParaRPr kumimoji="1" lang="en-US" altLang="zh-TW" sz="4000" dirty="0" smtClean="0"/>
          </a:p>
          <a:p>
            <a:pPr marL="742950" indent="-742950">
              <a:buAutoNum type="arabicPeriod"/>
            </a:pPr>
            <a:r>
              <a:rPr kumimoji="1" lang="en-US" altLang="zh-TW" sz="4000" dirty="0"/>
              <a:t>s</a:t>
            </a:r>
            <a:r>
              <a:rPr kumimoji="1" lang="en-US" altLang="zh-TW" sz="4000" dirty="0" smtClean="0"/>
              <a:t>eed():</a:t>
            </a:r>
            <a:r>
              <a:rPr kumimoji="1" lang="zh-TW" altLang="en-US" sz="4000" dirty="0" smtClean="0"/>
              <a:t>讓</a:t>
            </a:r>
            <a:r>
              <a:rPr kumimoji="1" lang="zh-TW" altLang="en-US" sz="4000" dirty="0"/>
              <a:t>環境可以</a:t>
            </a:r>
            <a:r>
              <a:rPr kumimoji="1" lang="en-US" altLang="zh-TW" sz="4000" dirty="0"/>
              <a:t>roll</a:t>
            </a:r>
            <a:r>
              <a:rPr kumimoji="1" lang="zh-TW" altLang="en-US" sz="4000" dirty="0"/>
              <a:t>出隨機的</a:t>
            </a:r>
            <a:r>
              <a:rPr kumimoji="1" lang="zh-TW" altLang="en-US" sz="4000" dirty="0" smtClean="0"/>
              <a:t>數字。</a:t>
            </a:r>
            <a:endParaRPr kumimoji="1" lang="en-US" altLang="zh-TW" sz="4000" dirty="0" smtClean="0"/>
          </a:p>
          <a:p>
            <a:pPr marL="742950" indent="-742950">
              <a:buAutoNum type="arabicPeriod"/>
            </a:pP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ender():</a:t>
            </a:r>
            <a:r>
              <a:rPr kumimoji="1" lang="zh-TW" altLang="en-US" sz="4000" dirty="0"/>
              <a:t>做</a:t>
            </a:r>
            <a:r>
              <a:rPr kumimoji="1" lang="en-US" altLang="zh-TW" sz="4000" dirty="0"/>
              <a:t>test</a:t>
            </a:r>
            <a:r>
              <a:rPr kumimoji="1" lang="zh-TW" altLang="en-US" sz="4000" dirty="0"/>
              <a:t>時候的</a:t>
            </a:r>
            <a:r>
              <a:rPr kumimoji="1" lang="zh-TW" altLang="en-US" sz="4000" dirty="0" smtClean="0"/>
              <a:t>顯示。</a:t>
            </a:r>
            <a:endParaRPr kumimoji="1" lang="en-US" altLang="zh-TW" sz="4000" dirty="0" smtClean="0"/>
          </a:p>
          <a:p>
            <a:pPr marL="742950" indent="-742950">
              <a:buAutoNum type="arabicPeriod"/>
            </a:pP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71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1058204" y="2576186"/>
            <a:ext cx="10189119" cy="37484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948628" y="2466694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261231" y="5419730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6190" y="367307"/>
            <a:ext cx="9313752" cy="1860444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TW" altLang="en-US" sz="3200" dirty="0" smtClean="0">
                  <a:solidFill>
                    <a:schemeClr val="tx2"/>
                  </a:solidFill>
                </a:rPr>
                <a:t>定義動作集、狀態集和</a:t>
              </a:r>
              <a:r>
                <a:rPr lang="en-US" altLang="zh-TW" sz="3200" dirty="0">
                  <a:solidFill>
                    <a:schemeClr val="tx2"/>
                  </a:solidFill>
                </a:rPr>
                <a:t>r</a:t>
              </a:r>
              <a:r>
                <a:rPr lang="en-US" altLang="zh-TW" sz="3200" dirty="0" smtClean="0">
                  <a:solidFill>
                    <a:schemeClr val="tx2"/>
                  </a:solidFill>
                </a:rPr>
                <a:t>eward</a:t>
              </a:r>
              <a:r>
                <a:rPr lang="zh-TW" altLang="en-US" sz="3200" dirty="0" smtClean="0">
                  <a:solidFill>
                    <a:schemeClr val="tx2"/>
                  </a:solidFill>
                </a:rPr>
                <a:t>的範圍：</a:t>
              </a:r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46099" y="2877875"/>
            <a:ext cx="123418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self.action_space</a:t>
            </a:r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spaces.Discrete</a:t>
            </a:r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(21)        </a:t>
            </a:r>
            <a:endParaRPr lang="en-US" altLang="zh-TW" sz="3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36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self.observation_space</a:t>
            </a:r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36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spaces.Box</a:t>
            </a:r>
            <a:endParaRPr lang="en-US" altLang="zh-TW" sz="3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(low </a:t>
            </a:r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0, high = </a:t>
            </a:r>
            <a:r>
              <a:rPr lang="en-US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math.inf</a:t>
            </a:r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endParaRPr lang="en-US" altLang="zh-TW" sz="3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shape </a:t>
            </a:r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(20, 6))        </a:t>
            </a:r>
            <a:endParaRPr lang="en-US" altLang="zh-TW" sz="3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36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self.reward_range</a:t>
            </a:r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(0., </a:t>
            </a:r>
            <a:r>
              <a:rPr lang="en-US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math.inf</a:t>
            </a:r>
            <a:r>
              <a:rPr lang="en-US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TW" altLang="en-U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1058204" y="2576186"/>
            <a:ext cx="10189119" cy="37484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948628" y="2466694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261231" y="5419730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6190" y="367307"/>
            <a:ext cx="9313752" cy="1860444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46099" y="2877875"/>
            <a:ext cx="87959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TW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取得資料作為遊戲</a:t>
            </a:r>
            <a:r>
              <a:rPr lang="zh-TW" altLang="mr-IN" sz="36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盤面</a:t>
            </a:r>
            <a:endParaRPr lang="en-US" altLang="zh-TW" sz="36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36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self.board</a:t>
            </a:r>
            <a:r>
              <a:rPr lang="mr-IN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mr-IN" altLang="zh-TW" sz="36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ACIM_train_array</a:t>
            </a:r>
            <a:endParaRPr lang="en-US" altLang="zh-TW" sz="3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36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36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初始化</a:t>
            </a:r>
            <a:r>
              <a:rPr lang="zh-TW" altLang="mr-IN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日期</a:t>
            </a:r>
            <a:r>
              <a:rPr lang="mr-IN" altLang="zh-TW" sz="36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TW" altLang="mr-IN" sz="36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故</a:t>
            </a:r>
            <a:r>
              <a:rPr lang="zh-TW" altLang="mr-IN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從第</a:t>
            </a:r>
            <a:r>
              <a:rPr lang="mr-IN" altLang="zh-TW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zh-TW" altLang="mr-IN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天開始</a:t>
            </a:r>
            <a:r>
              <a:rPr lang="mr-IN" altLang="zh-TW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 </a:t>
            </a:r>
            <a:endParaRPr lang="en-US" altLang="zh-TW" sz="36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self.day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mr-IN" altLang="zh-TW" sz="3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endParaRPr lang="en-US" altLang="zh-TW" sz="3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36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最大天數 ＝ 矩陣的最大長度        </a:t>
            </a:r>
            <a:endParaRPr lang="en-US" altLang="zh-TW" sz="36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36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self.max_day</a:t>
            </a:r>
            <a:r>
              <a:rPr lang="mr-IN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mr-IN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self.board.shape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mr-IN" altLang="zh-TW" sz="3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zh-TW" altLang="en-U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500244" y="924057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初始化狀態 </a:t>
            </a:r>
            <a:r>
              <a:rPr lang="en-US" altLang="zh-TW" sz="4000" dirty="0" smtClean="0">
                <a:solidFill>
                  <a:schemeClr val="tx2"/>
                </a:solidFill>
              </a:rPr>
              <a:t>(1)</a:t>
            </a:r>
            <a:r>
              <a:rPr lang="zh-TW" altLang="en-US" sz="4000" dirty="0" smtClean="0">
                <a:solidFill>
                  <a:schemeClr val="tx2"/>
                </a:solidFill>
              </a:rPr>
              <a:t>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1058204" y="2576186"/>
            <a:ext cx="10189119" cy="37484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948628" y="2466694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261231" y="5419730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6190" y="367307"/>
            <a:ext cx="9313752" cy="1860444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46099" y="2877875"/>
            <a:ext cx="945162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初始現金       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self.cash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mr-IN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100000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初始</a:t>
            </a:r>
            <a:r>
              <a:rPr lang="zh-TW" altLang="mr-IN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股票</a:t>
            </a:r>
            <a:r>
              <a:rPr lang="zh-TW" altLang="en-US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數</a:t>
            </a:r>
            <a:r>
              <a:rPr lang="zh-TW" altLang="mr-IN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self.num_of_stock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mr-IN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self.financial_assets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mr-IN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初始資產價值        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self.assets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mr-IN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self.cash+self.financial_assets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self.assets_last_time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mr-IN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self.assets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500244" y="924057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初始化狀態 </a:t>
            </a:r>
            <a:r>
              <a:rPr lang="en-US" altLang="zh-TW" sz="4000" dirty="0" smtClean="0">
                <a:solidFill>
                  <a:schemeClr val="tx2"/>
                </a:solidFill>
              </a:rPr>
              <a:t>(2)</a:t>
            </a:r>
            <a:r>
              <a:rPr lang="zh-TW" altLang="en-US" sz="4000" dirty="0" smtClean="0">
                <a:solidFill>
                  <a:schemeClr val="tx2"/>
                </a:solidFill>
              </a:rPr>
              <a:t>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1058204" y="2576186"/>
            <a:ext cx="10189119" cy="37484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948628" y="2466694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261231" y="5419730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6190" y="367307"/>
            <a:ext cx="9313752" cy="1860444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46099" y="2877875"/>
            <a:ext cx="103156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初始股票價格</a:t>
            </a:r>
            <a:r>
              <a:rPr lang="zh-TW" altLang="mr-IN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endParaRPr lang="en-US" altLang="zh-TW" sz="3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self.price</a:t>
            </a:r>
            <a:r>
              <a:rPr lang="mr-IN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mr-IN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self.board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[self.day-</a:t>
            </a:r>
            <a:r>
              <a:rPr lang="mr-IN" altLang="zh-TW" sz="3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mr-IN" altLang="zh-TW" sz="3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endParaRPr lang="en-US" altLang="zh-TW" sz="3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表示遊戲結束與否              </a:t>
            </a:r>
            <a:endParaRPr lang="en-US" altLang="zh-TW" sz="36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mr-IN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self.DONE</a:t>
            </a:r>
            <a:r>
              <a:rPr lang="mr-IN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mr-IN" altLang="zh-TW" sz="3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mr-IN" altLang="zh-TW" sz="3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altLang="zh-TW" sz="36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回傳初始盤面（</a:t>
            </a:r>
            <a:r>
              <a:rPr lang="mr-IN" altLang="zh-TW" sz="36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gym</a:t>
            </a:r>
            <a:r>
              <a:rPr lang="zh-TW" altLang="mr-IN" sz="36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的規定）       </a:t>
            </a:r>
            <a:endParaRPr lang="en-US" altLang="zh-TW" sz="36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mr-IN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3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self.get_observation</a:t>
            </a:r>
            <a:r>
              <a:rPr lang="mr-IN" altLang="zh-TW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zh-TW" altLang="en-U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500244" y="924057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初始化狀態 </a:t>
            </a:r>
            <a:r>
              <a:rPr lang="en-US" altLang="zh-TW" sz="4000" dirty="0" smtClean="0">
                <a:solidFill>
                  <a:schemeClr val="tx2"/>
                </a:solidFill>
              </a:rPr>
              <a:t>(3)</a:t>
            </a:r>
            <a:r>
              <a:rPr lang="zh-TW" altLang="en-US" sz="4000" dirty="0" smtClean="0">
                <a:solidFill>
                  <a:schemeClr val="tx2"/>
                </a:solidFill>
              </a:rPr>
              <a:t>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9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1035832" y="2000575"/>
            <a:ext cx="10189119" cy="4612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06780" y="1993117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261231" y="5419730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6190" y="367307"/>
            <a:ext cx="9313752" cy="1631139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29607" y="2211794"/>
            <a:ext cx="101012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mr-IN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動作會介在</a:t>
            </a:r>
            <a:r>
              <a:rPr lang="mr-IN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0~20</a:t>
            </a:r>
            <a:r>
              <a:rPr lang="zh-TW" altLang="mr-IN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之間，</a:t>
            </a:r>
            <a:r>
              <a:rPr lang="zh-TW" altLang="mr-IN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分別</a:t>
            </a:r>
            <a:r>
              <a:rPr lang="zh-TW" altLang="en-US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定義成</a:t>
            </a:r>
            <a:r>
              <a:rPr lang="en-US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</a:p>
          <a:p>
            <a:r>
              <a:rPr lang="mr-IN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0:Don't </a:t>
            </a:r>
            <a:r>
              <a:rPr lang="mr-IN" altLang="zh-TW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</a:t>
            </a:r>
            <a:r>
              <a:rPr lang="mr-IN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1~10:buy 1~10, 11~20:sell 1~10</a:t>
            </a:r>
            <a:r>
              <a:rPr lang="zh-TW" altLang="mr-IN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。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err="1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10:          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(action-</a:t>
            </a:r>
            <a:r>
              <a:rPr lang="mr-IN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mr-IN" altLang="zh-TW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mr-IN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mr-IN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        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“</a:t>
            </a:r>
            <a:r>
              <a:rPr lang="zh-TW" altLang="mr-IN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現金” </a:t>
            </a:r>
            <a:r>
              <a:rPr lang="mr-IN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 "</a:t>
            </a:r>
            <a:r>
              <a:rPr lang="zh-TW" altLang="mr-IN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當前股票價格“ 時，不得購買</a:t>
            </a:r>
            <a:r>
              <a:rPr lang="zh-TW" altLang="mr-IN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。     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mr-IN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self.cash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self.price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  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self.cash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self.price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“</a:t>
            </a:r>
            <a:r>
              <a:rPr lang="zh-TW" altLang="mr-IN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股票數” </a:t>
            </a:r>
            <a:r>
              <a:rPr lang="mr-IN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 </a:t>
            </a:r>
            <a:r>
              <a:rPr lang="zh-TW" altLang="mr-IN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時，不得賣出       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mr-IN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self.num_of_stock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mr-IN" altLang="zh-TW" sz="28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mr-IN" altLang="zh-TW" sz="28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        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mr-IN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self.num_of_stock</a:t>
            </a:r>
            <a:r>
              <a:rPr lang="mr-IN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mr-IN" altLang="zh-TW" sz="28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endParaRPr lang="zh-TW" alt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410049" y="893032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每回合的買賣：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3554634" y="3008234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看情況和當下的心情！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77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155277" y="2000575"/>
            <a:ext cx="11763453" cy="4612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-24018" y="1928176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949187" y="5706425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8485" y="260836"/>
            <a:ext cx="9313752" cy="1631139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55277" y="2211794"/>
            <a:ext cx="118895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把我們辛苦架好的遊戲環境作為測試</a:t>
            </a:r>
            <a:r>
              <a:rPr lang="zh-TW" altLang="en-US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環境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ETF_env</a:t>
            </a:r>
            <a:r>
              <a:rPr lang="en-US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ETF_Game</a:t>
            </a:r>
            <a:r>
              <a:rPr lang="en-US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nb_actions</a:t>
            </a:r>
            <a:r>
              <a:rPr lang="en-US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ETF_env.action_space.n</a:t>
            </a:r>
            <a:endParaRPr lang="en-US" altLang="zh-TW" sz="2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這裡的</a:t>
            </a:r>
            <a:r>
              <a:rPr lang="en-US" altLang="zh-TW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window_length</a:t>
            </a:r>
            <a:r>
              <a:rPr lang="en-US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是指當我需要</a:t>
            </a:r>
            <a:r>
              <a:rPr lang="zh-TW" altLang="en-US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傳入前</a:t>
            </a:r>
            <a:r>
              <a:rPr lang="zh-TW" alt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幾次畫面作為資料時的東西</a:t>
            </a:r>
            <a:r>
              <a:rPr lang="zh-TW" altLang="en-US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他是把它當作</a:t>
            </a:r>
            <a:r>
              <a:rPr lang="en-US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CNN</a:t>
            </a:r>
            <a:r>
              <a:rPr lang="zh-TW" alt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lang="en-US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channel</a:t>
            </a:r>
            <a:r>
              <a:rPr lang="zh-TW" alt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數一樣的</a:t>
            </a:r>
            <a:r>
              <a:rPr lang="zh-TW" altLang="en-US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東西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本來這裡是不需要加的，只是</a:t>
            </a:r>
            <a:r>
              <a:rPr lang="en-US" altLang="zh-TW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keras-rl</a:t>
            </a:r>
            <a:r>
              <a:rPr lang="zh-TW" altLang="en-US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寫死了所以我只好傳進去</a:t>
            </a:r>
            <a:r>
              <a:rPr lang="zh-TW" altLang="en-US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。</a:t>
            </a:r>
            <a:endParaRPr lang="en-US" altLang="zh-TW" sz="2800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BOARD_INPUT_SHAPE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lang="en-US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WINDOW_LENGTH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TW" alt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409205" y="751622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開始測試：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962084" y="2000575"/>
            <a:ext cx="10315785" cy="4612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9366" y="1947231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381628" y="5709764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8485" y="260836"/>
            <a:ext cx="9313752" cy="1631139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43804" y="2222036"/>
            <a:ext cx="110130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TW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另外，由於資料最後一步是</a:t>
            </a:r>
            <a:r>
              <a:rPr lang="de-DE" altLang="zh-TW" sz="32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keras-rl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處理的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他的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變數順序這樣寫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，我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也只好這樣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寫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(WINDOW_LENGTH,) + BOARD_INPUT_SHAPE </a:t>
            </a:r>
            <a:endParaRPr lang="de-DE" altLang="zh-TW" sz="3200" dirty="0" smtClean="0">
              <a:solidFill>
                <a:srgbClr val="ECF7F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設定輸入層的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形狀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model_input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Input(</a:t>
            </a:r>
            <a:r>
              <a:rPr lang="de-DE" altLang="zh-TW" sz="3200" dirty="0" err="1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de-DE" altLang="zh-TW" sz="3200" dirty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altLang="zh-TW" sz="3200" dirty="0" err="1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-409205" y="751622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輸入形狀設定</a:t>
            </a:r>
            <a:r>
              <a:rPr lang="en-US" altLang="zh-TW" sz="4000" dirty="0" smtClean="0">
                <a:solidFill>
                  <a:schemeClr val="tx2"/>
                </a:solidFill>
              </a:rPr>
              <a:t>(1)</a:t>
            </a:r>
            <a:r>
              <a:rPr lang="zh-TW" altLang="en-US" sz="4000" dirty="0" smtClean="0">
                <a:solidFill>
                  <a:schemeClr val="tx2"/>
                </a:solidFill>
              </a:rPr>
              <a:t>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9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155277" y="2000575"/>
            <a:ext cx="11763453" cy="4612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-24018" y="1928176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949187" y="5706425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8485" y="260836"/>
            <a:ext cx="9313752" cy="1631139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55277" y="2211794"/>
            <a:ext cx="118895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視不同的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backend</a:t>
            </a:r>
            <a:r>
              <a:rPr lang="zh-TW" altLang="de-DE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要排一下</a:t>
            </a:r>
            <a:r>
              <a:rPr lang="zh-TW" altLang="de-DE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順序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2800" dirty="0" err="1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altLang="zh-TW" sz="28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K.image_dim_ordering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de-DE" altLang="zh-TW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altLang="zh-TW" sz="2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de-DE" altLang="zh-TW" sz="28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</a:p>
          <a:p>
            <a:r>
              <a:rPr lang="de-DE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#(</a:t>
            </a:r>
            <a:r>
              <a:rPr lang="de-DE" altLang="zh-TW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channels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de-DE" altLang="zh-TW" sz="2800" dirty="0" smtClean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de-DE" altLang="zh-TW" sz="28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altLang="zh-TW" sz="2800" dirty="0" err="1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de-DE" altLang="zh-TW" sz="28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K.image_dim_ordering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zh-TW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altLang="zh-TW" sz="2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   </a:t>
            </a:r>
            <a:endParaRPr lang="de-DE" altLang="zh-TW" sz="2800" dirty="0" smtClean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channels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de-DE" altLang="zh-TW" sz="2800" dirty="0" smtClean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de-DE" altLang="zh-TW" sz="2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把排列的結果套用上去，喬一下我們的原始</a:t>
            </a:r>
            <a:r>
              <a:rPr lang="de-DE" altLang="zh-TW" sz="2800" dirty="0" err="1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endParaRPr lang="de-DE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preprocessed_input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model_input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409205" y="751622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    輸入形狀設定</a:t>
            </a:r>
            <a:r>
              <a:rPr lang="en-US" altLang="zh-TW" sz="4000" dirty="0" smtClean="0">
                <a:solidFill>
                  <a:schemeClr val="tx2"/>
                </a:solidFill>
              </a:rPr>
              <a:t>(2)</a:t>
            </a:r>
            <a:r>
              <a:rPr lang="zh-TW" altLang="en-US" sz="4000" dirty="0" smtClean="0">
                <a:solidFill>
                  <a:schemeClr val="tx2"/>
                </a:solidFill>
              </a:rPr>
              <a:t>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266574" y="2358748"/>
            <a:ext cx="104438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建模的部份因為前幾週講得非常清楚了，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就先不寫在投影片上了。要怎麼建都可以的，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只要注意好輸入輸出的形狀。</a:t>
            </a:r>
            <a:endParaRPr lang="en-US" altLang="zh-TW" sz="4000" dirty="0" smtClean="0">
              <a:latin typeface="+mj-lt"/>
            </a:endParaRPr>
          </a:p>
          <a:p>
            <a:pPr algn="ctr"/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35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962084" y="2000575"/>
            <a:ext cx="10315785" cy="4612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9366" y="1947231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381628" y="5709764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8485" y="260836"/>
            <a:ext cx="9313752" cy="1631139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43804" y="2203351"/>
            <a:ext cx="110130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TW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動作有</a:t>
            </a:r>
            <a:r>
              <a:rPr lang="de-DE" altLang="zh-TW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種，所以最後輸出是</a:t>
            </a:r>
            <a:r>
              <a:rPr lang="de-DE" altLang="zh-TW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維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3200" dirty="0" err="1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Dense</a:t>
            </a:r>
            <a:r>
              <a:rPr lang="de-DE" altLang="zh-TW" sz="3200" dirty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altLang="zh-TW" sz="3200" dirty="0" err="1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output_action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altLang="zh-TW" sz="3200" dirty="0" err="1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3200" dirty="0" err="1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conv_merge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de-DE" altLang="zh-TW" sz="3200" dirty="0">
              <a:solidFill>
                <a:srgbClr val="ECF7F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把整個</a:t>
            </a:r>
            <a:r>
              <a:rPr lang="de-DE" altLang="zh-TW" sz="3200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包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起來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Model(</a:t>
            </a:r>
            <a:r>
              <a:rPr lang="de-DE" altLang="zh-TW" sz="3200" dirty="0" err="1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model_input</a:t>
            </a:r>
            <a:r>
              <a:rPr lang="de-DE" altLang="zh-TW" sz="3200" dirty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3200" dirty="0" err="1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output_action</a:t>
            </a:r>
            <a:r>
              <a:rPr lang="de-DE" altLang="zh-TW" sz="3200" dirty="0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de-DE" altLang="zh-TW" sz="3200" dirty="0">
              <a:solidFill>
                <a:srgbClr val="ECF7F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看看我們包出來的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結果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model.summary</a:t>
            </a:r>
            <a:r>
              <a:rPr lang="de-DE" altLang="zh-TW" sz="3200" dirty="0">
                <a:solidFill>
                  <a:srgbClr val="ECF7F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 altLang="zh-TW" sz="3200" dirty="0" smtClean="0">
              <a:solidFill>
                <a:srgbClr val="ECF7F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409205" y="751622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輸出形狀：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9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962084" y="2000575"/>
            <a:ext cx="10315785" cy="4612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9366" y="1947231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381628" y="5709764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8485" y="260836"/>
            <a:ext cx="9313752" cy="1631139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43804" y="2203351"/>
            <a:ext cx="110130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TW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隨便產生一組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資料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#(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這樣是</a:t>
            </a:r>
            <a:r>
              <a:rPr lang="de-DE" altLang="zh-TW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天份，理論上要出</a:t>
            </a:r>
            <a:r>
              <a:rPr lang="de-DE" altLang="zh-TW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天的動作</a:t>
            </a:r>
            <a:r>
              <a:rPr lang="de-DE" altLang="zh-TW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test_board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np.random.random_sample</a:t>
            </a:r>
            <a:endParaRPr lang="de-DE" altLang="zh-TW" sz="3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(</a:t>
            </a:r>
            <a:r>
              <a:rPr lang="de-DE" altLang="zh-TW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altLang="zh-TW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de-DE" altLang="zh-TW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en-US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把數字變大一點</a:t>
            </a:r>
            <a:endParaRPr lang="de-DE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test_board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*= </a:t>
            </a:r>
            <a:r>
              <a:rPr lang="de-DE" altLang="zh-TW" sz="32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</a:t>
            </a:r>
          </a:p>
          <a:p>
            <a:endParaRPr lang="de-DE" altLang="zh-TW" sz="3200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送進去跑看看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～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model.predict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test_board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de-DE" altLang="zh-TW" sz="3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108506" y="498049"/>
            <a:ext cx="4966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來</a:t>
            </a:r>
            <a:r>
              <a:rPr lang="zh-TW" altLang="en-US" sz="4000" dirty="0">
                <a:solidFill>
                  <a:schemeClr val="tx2"/>
                </a:solidFill>
              </a:rPr>
              <a:t>測試一下</a:t>
            </a:r>
            <a:r>
              <a:rPr lang="en-US" altLang="zh-TW" sz="4000" dirty="0">
                <a:solidFill>
                  <a:schemeClr val="tx2"/>
                </a:solidFill>
              </a:rPr>
              <a:t>model</a:t>
            </a:r>
            <a:r>
              <a:rPr lang="zh-TW" altLang="en-US" sz="4000" dirty="0">
                <a:solidFill>
                  <a:schemeClr val="tx2"/>
                </a:solidFill>
              </a:rPr>
              <a:t>可不可以動：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962084" y="2000575"/>
            <a:ext cx="10315785" cy="4612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9366" y="1947231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381628" y="5709764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8485" y="260836"/>
            <a:ext cx="9313752" cy="1631139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43804" y="2203351"/>
            <a:ext cx="110130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TW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你可以自己決定模式跟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步數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3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"Mode</a:t>
            </a:r>
            <a:r>
              <a:rPr lang="de-DE" altLang="zh-TW" sz="32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3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3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32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de-DE" altLang="zh-TW" sz="32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de-DE" altLang="zh-TW" sz="32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?”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lang="de-DE" altLang="zh-TW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32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設定</a:t>
            </a:r>
            <a:r>
              <a:rPr lang="zh-TW" altLang="de-DE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記憶體</a:t>
            </a:r>
            <a:endParaRPr lang="en-US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SequentialMemory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=10000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window_length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de-DE" altLang="zh-TW" sz="3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46056" y="686201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準備</a:t>
            </a:r>
            <a:r>
              <a:rPr lang="zh-TW" altLang="en-US" sz="4000" dirty="0">
                <a:solidFill>
                  <a:schemeClr val="tx2"/>
                </a:solidFill>
              </a:rPr>
              <a:t>要實地測試</a:t>
            </a:r>
            <a:r>
              <a:rPr lang="zh-TW" altLang="en-US" sz="4000" dirty="0" smtClean="0">
                <a:solidFill>
                  <a:schemeClr val="tx2"/>
                </a:solidFill>
              </a:rPr>
              <a:t>了</a:t>
            </a:r>
            <a:r>
              <a:rPr lang="en-US" altLang="zh-TW" sz="4000" dirty="0" smtClean="0">
                <a:solidFill>
                  <a:schemeClr val="tx2"/>
                </a:solidFill>
              </a:rPr>
              <a:t>(1)</a:t>
            </a:r>
            <a:r>
              <a:rPr lang="zh-TW" altLang="en-US" sz="4000" dirty="0" smtClean="0">
                <a:solidFill>
                  <a:schemeClr val="tx2"/>
                </a:solidFill>
              </a:rPr>
              <a:t>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4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155277" y="2000575"/>
            <a:ext cx="11763453" cy="4612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-24018" y="1928176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949187" y="5706425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50616" y="229483"/>
            <a:ext cx="9313752" cy="1631139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55277" y="2211794"/>
            <a:ext cx="118895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de-DE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設定</a:t>
            </a:r>
            <a:r>
              <a:rPr lang="zh-TW" altLang="de-DE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策略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LinearAnnealedPolicy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EpsGreedyQPolicy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altLang="zh-TW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</a:t>
            </a:r>
            <a:r>
              <a:rPr lang="de-DE" altLang="zh-TW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value_max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value_min</a:t>
            </a:r>
            <a:r>
              <a:rPr lang="de-DE" altLang="zh-TW" sz="28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=.1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value_test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.5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nb_steps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altLang="zh-TW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altLang="zh-TW" sz="28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DQN</a:t>
            </a:r>
            <a:r>
              <a:rPr lang="zh-TW" altLang="de-DE" sz="28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設定</a:t>
            </a:r>
            <a:endParaRPr lang="en-US" altLang="zh-TW" sz="28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dqn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DQNAgent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nb_actions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nb_actions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nb_steps_warmup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 smtClean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1000000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gamma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.90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target_model_update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738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dqn.compile</a:t>
            </a:r>
            <a:r>
              <a:rPr lang="de-DE" altLang="zh-TW" sz="2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(Adam(</a:t>
            </a:r>
            <a:r>
              <a:rPr lang="de-DE" altLang="zh-TW" sz="2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.00001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altLang="zh-TW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metrics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de-DE" altLang="zh-TW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altLang="zh-TW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mae</a:t>
            </a:r>
            <a:r>
              <a:rPr lang="de-DE" altLang="zh-TW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de-DE" altLang="zh-TW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15162" y="769885"/>
            <a:ext cx="538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/>
                </a:solidFill>
              </a:rPr>
              <a:t>準備要實地測試了</a:t>
            </a:r>
            <a:r>
              <a:rPr lang="en-US" altLang="zh-TW" sz="4000" dirty="0" smtClean="0">
                <a:solidFill>
                  <a:schemeClr val="tx2"/>
                </a:solidFill>
              </a:rPr>
              <a:t>(2) </a:t>
            </a:r>
            <a:r>
              <a:rPr lang="zh-TW" altLang="en-US" sz="4000" dirty="0" smtClean="0">
                <a:solidFill>
                  <a:schemeClr val="tx2"/>
                </a:solidFill>
              </a:rPr>
              <a:t>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9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139"/>
          <p:cNvSpPr/>
          <p:nvPr/>
        </p:nvSpPr>
        <p:spPr>
          <a:xfrm>
            <a:off x="962084" y="2000575"/>
            <a:ext cx="10315785" cy="46124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79366" y="1947231"/>
            <a:ext cx="1095668" cy="1011835"/>
            <a:chOff x="531615" y="480863"/>
            <a:chExt cx="1932734" cy="1784854"/>
          </a:xfrm>
        </p:grpSpPr>
        <p:sp>
          <p:nvSpPr>
            <p:cNvPr id="14" name="六邊形 13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六邊形 14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六邊形 15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六邊形 16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六邊形 17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六邊形 18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六邊形 19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六邊形 20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六邊形 21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10800000">
            <a:off x="10381628" y="5709764"/>
            <a:ext cx="1095668" cy="1011835"/>
            <a:chOff x="531615" y="480863"/>
            <a:chExt cx="1932734" cy="1784854"/>
          </a:xfrm>
        </p:grpSpPr>
        <p:sp>
          <p:nvSpPr>
            <p:cNvPr id="5" name="六邊形 4"/>
            <p:cNvSpPr/>
            <p:nvPr/>
          </p:nvSpPr>
          <p:spPr>
            <a:xfrm rot="5400000">
              <a:off x="891820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六邊形 5"/>
            <p:cNvSpPr/>
            <p:nvPr/>
          </p:nvSpPr>
          <p:spPr>
            <a:xfrm rot="5400000">
              <a:off x="1278378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六邊形 6"/>
            <p:cNvSpPr/>
            <p:nvPr/>
          </p:nvSpPr>
          <p:spPr>
            <a:xfrm rot="5400000">
              <a:off x="1664917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六邊形 7"/>
            <p:cNvSpPr/>
            <p:nvPr/>
          </p:nvSpPr>
          <p:spPr>
            <a:xfrm rot="5400000">
              <a:off x="505261" y="1175250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六邊形 8"/>
            <p:cNvSpPr/>
            <p:nvPr/>
          </p:nvSpPr>
          <p:spPr>
            <a:xfrm rot="5400000">
              <a:off x="505261" y="185282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六邊形 9"/>
            <p:cNvSpPr/>
            <p:nvPr/>
          </p:nvSpPr>
          <p:spPr>
            <a:xfrm rot="5400000">
              <a:off x="505262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六邊形 10"/>
            <p:cNvSpPr/>
            <p:nvPr/>
          </p:nvSpPr>
          <p:spPr>
            <a:xfrm rot="5400000">
              <a:off x="698550" y="84123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六邊形 11"/>
            <p:cNvSpPr/>
            <p:nvPr/>
          </p:nvSpPr>
          <p:spPr>
            <a:xfrm rot="5400000">
              <a:off x="698550" y="1510413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六邊形 12"/>
            <p:cNvSpPr/>
            <p:nvPr/>
          </p:nvSpPr>
          <p:spPr>
            <a:xfrm rot="5400000">
              <a:off x="2051456" y="507217"/>
              <a:ext cx="439248" cy="386539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-4008485" y="260836"/>
            <a:ext cx="9313752" cy="1631139"/>
            <a:chOff x="91064" y="2623757"/>
            <a:chExt cx="9313752" cy="1860444"/>
          </a:xfrm>
        </p:grpSpPr>
        <p:sp>
          <p:nvSpPr>
            <p:cNvPr id="24" name="六邊形 23"/>
            <p:cNvSpPr/>
            <p:nvPr/>
          </p:nvSpPr>
          <p:spPr>
            <a:xfrm rot="5400000">
              <a:off x="581083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六邊形 24"/>
            <p:cNvSpPr/>
            <p:nvPr/>
          </p:nvSpPr>
          <p:spPr>
            <a:xfrm rot="5400000">
              <a:off x="620716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六邊形 25"/>
            <p:cNvSpPr/>
            <p:nvPr/>
          </p:nvSpPr>
          <p:spPr>
            <a:xfrm rot="5400000">
              <a:off x="660349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六邊形 26"/>
            <p:cNvSpPr/>
            <p:nvPr/>
          </p:nvSpPr>
          <p:spPr>
            <a:xfrm rot="5400000">
              <a:off x="699982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六邊形 27"/>
            <p:cNvSpPr/>
            <p:nvPr/>
          </p:nvSpPr>
          <p:spPr>
            <a:xfrm rot="5400000">
              <a:off x="739614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 rot="5400000">
              <a:off x="7792478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六邊形 29"/>
            <p:cNvSpPr/>
            <p:nvPr/>
          </p:nvSpPr>
          <p:spPr>
            <a:xfrm rot="5400000">
              <a:off x="818880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六邊形 30"/>
            <p:cNvSpPr/>
            <p:nvPr/>
          </p:nvSpPr>
          <p:spPr>
            <a:xfrm rot="5400000">
              <a:off x="8585136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六邊形 31"/>
            <p:cNvSpPr/>
            <p:nvPr/>
          </p:nvSpPr>
          <p:spPr>
            <a:xfrm rot="5400000">
              <a:off x="8981465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六邊形 32"/>
            <p:cNvSpPr/>
            <p:nvPr/>
          </p:nvSpPr>
          <p:spPr>
            <a:xfrm rot="5400000">
              <a:off x="561266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六邊形 33"/>
            <p:cNvSpPr/>
            <p:nvPr/>
          </p:nvSpPr>
          <p:spPr>
            <a:xfrm rot="5400000">
              <a:off x="600899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六邊形 34"/>
            <p:cNvSpPr/>
            <p:nvPr/>
          </p:nvSpPr>
          <p:spPr>
            <a:xfrm rot="5400000">
              <a:off x="640532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六邊形 35"/>
            <p:cNvSpPr/>
            <p:nvPr/>
          </p:nvSpPr>
          <p:spPr>
            <a:xfrm rot="5400000">
              <a:off x="680165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六邊形 36"/>
            <p:cNvSpPr/>
            <p:nvPr/>
          </p:nvSpPr>
          <p:spPr>
            <a:xfrm rot="5400000">
              <a:off x="719798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六邊形 37"/>
            <p:cNvSpPr/>
            <p:nvPr/>
          </p:nvSpPr>
          <p:spPr>
            <a:xfrm rot="5400000">
              <a:off x="7594313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六邊形 38"/>
            <p:cNvSpPr/>
            <p:nvPr/>
          </p:nvSpPr>
          <p:spPr>
            <a:xfrm rot="5400000">
              <a:off x="7990642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六邊形 39"/>
            <p:cNvSpPr/>
            <p:nvPr/>
          </p:nvSpPr>
          <p:spPr>
            <a:xfrm rot="5400000">
              <a:off x="8386971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六邊形 40"/>
            <p:cNvSpPr/>
            <p:nvPr/>
          </p:nvSpPr>
          <p:spPr>
            <a:xfrm rot="5400000">
              <a:off x="8783300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六邊形 41"/>
            <p:cNvSpPr/>
            <p:nvPr/>
          </p:nvSpPr>
          <p:spPr>
            <a:xfrm rot="5400000">
              <a:off x="581083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六邊形 42"/>
            <p:cNvSpPr/>
            <p:nvPr/>
          </p:nvSpPr>
          <p:spPr>
            <a:xfrm rot="5400000">
              <a:off x="620716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六邊形 43"/>
            <p:cNvSpPr/>
            <p:nvPr/>
          </p:nvSpPr>
          <p:spPr>
            <a:xfrm rot="5400000">
              <a:off x="660349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六邊形 44"/>
            <p:cNvSpPr/>
            <p:nvPr/>
          </p:nvSpPr>
          <p:spPr>
            <a:xfrm rot="5400000">
              <a:off x="699981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六邊形 45"/>
            <p:cNvSpPr/>
            <p:nvPr/>
          </p:nvSpPr>
          <p:spPr>
            <a:xfrm rot="5400000">
              <a:off x="739614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六邊形 46"/>
            <p:cNvSpPr/>
            <p:nvPr/>
          </p:nvSpPr>
          <p:spPr>
            <a:xfrm rot="5400000">
              <a:off x="7792477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六邊形 47"/>
            <p:cNvSpPr/>
            <p:nvPr/>
          </p:nvSpPr>
          <p:spPr>
            <a:xfrm rot="5400000">
              <a:off x="8188806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六邊形 48"/>
            <p:cNvSpPr/>
            <p:nvPr/>
          </p:nvSpPr>
          <p:spPr>
            <a:xfrm rot="5400000">
              <a:off x="8585135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六邊形 49"/>
            <p:cNvSpPr/>
            <p:nvPr/>
          </p:nvSpPr>
          <p:spPr>
            <a:xfrm rot="5400000">
              <a:off x="561266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六邊形 50"/>
            <p:cNvSpPr/>
            <p:nvPr/>
          </p:nvSpPr>
          <p:spPr>
            <a:xfrm rot="5400000">
              <a:off x="600899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六邊形 51"/>
            <p:cNvSpPr/>
            <p:nvPr/>
          </p:nvSpPr>
          <p:spPr>
            <a:xfrm rot="5400000">
              <a:off x="640532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六邊形 52"/>
            <p:cNvSpPr/>
            <p:nvPr/>
          </p:nvSpPr>
          <p:spPr>
            <a:xfrm rot="5400000">
              <a:off x="680165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六邊形 53"/>
            <p:cNvSpPr/>
            <p:nvPr/>
          </p:nvSpPr>
          <p:spPr>
            <a:xfrm rot="5400000">
              <a:off x="719798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六邊形 54"/>
            <p:cNvSpPr/>
            <p:nvPr/>
          </p:nvSpPr>
          <p:spPr>
            <a:xfrm rot="5400000">
              <a:off x="7594311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六邊形 55"/>
            <p:cNvSpPr/>
            <p:nvPr/>
          </p:nvSpPr>
          <p:spPr>
            <a:xfrm rot="5400000">
              <a:off x="799064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六邊形 56"/>
            <p:cNvSpPr/>
            <p:nvPr/>
          </p:nvSpPr>
          <p:spPr>
            <a:xfrm rot="5400000">
              <a:off x="8386970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六邊形 57"/>
            <p:cNvSpPr/>
            <p:nvPr/>
          </p:nvSpPr>
          <p:spPr>
            <a:xfrm rot="5400000">
              <a:off x="8783298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六邊形 58"/>
            <p:cNvSpPr/>
            <p:nvPr/>
          </p:nvSpPr>
          <p:spPr>
            <a:xfrm rot="5400000">
              <a:off x="581083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六邊形 59"/>
            <p:cNvSpPr/>
            <p:nvPr/>
          </p:nvSpPr>
          <p:spPr>
            <a:xfrm rot="5400000">
              <a:off x="620715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六邊形 60"/>
            <p:cNvSpPr/>
            <p:nvPr/>
          </p:nvSpPr>
          <p:spPr>
            <a:xfrm rot="5400000">
              <a:off x="660348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六邊形 61"/>
            <p:cNvSpPr/>
            <p:nvPr/>
          </p:nvSpPr>
          <p:spPr>
            <a:xfrm rot="5400000">
              <a:off x="699981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六邊形 62"/>
            <p:cNvSpPr/>
            <p:nvPr/>
          </p:nvSpPr>
          <p:spPr>
            <a:xfrm rot="5400000">
              <a:off x="739614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六邊形 63"/>
            <p:cNvSpPr/>
            <p:nvPr/>
          </p:nvSpPr>
          <p:spPr>
            <a:xfrm rot="5400000">
              <a:off x="7792475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六邊形 64"/>
            <p:cNvSpPr/>
            <p:nvPr/>
          </p:nvSpPr>
          <p:spPr>
            <a:xfrm rot="5400000">
              <a:off x="8188803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六邊形 65"/>
            <p:cNvSpPr/>
            <p:nvPr/>
          </p:nvSpPr>
          <p:spPr>
            <a:xfrm rot="5400000">
              <a:off x="8585133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六邊形 66"/>
            <p:cNvSpPr/>
            <p:nvPr/>
          </p:nvSpPr>
          <p:spPr>
            <a:xfrm rot="5400000">
              <a:off x="3829184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六邊形 67"/>
            <p:cNvSpPr/>
            <p:nvPr/>
          </p:nvSpPr>
          <p:spPr>
            <a:xfrm rot="5400000">
              <a:off x="4225512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六邊形 68"/>
            <p:cNvSpPr/>
            <p:nvPr/>
          </p:nvSpPr>
          <p:spPr>
            <a:xfrm rot="5400000">
              <a:off x="4621841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六邊形 69"/>
            <p:cNvSpPr/>
            <p:nvPr/>
          </p:nvSpPr>
          <p:spPr>
            <a:xfrm rot="5400000">
              <a:off x="5018170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六邊形 70"/>
            <p:cNvSpPr/>
            <p:nvPr/>
          </p:nvSpPr>
          <p:spPr>
            <a:xfrm rot="5400000">
              <a:off x="5414499" y="3359031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六邊形 71"/>
            <p:cNvSpPr/>
            <p:nvPr/>
          </p:nvSpPr>
          <p:spPr>
            <a:xfrm rot="5400000">
              <a:off x="3631019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六邊形 72"/>
            <p:cNvSpPr/>
            <p:nvPr/>
          </p:nvSpPr>
          <p:spPr>
            <a:xfrm rot="5400000">
              <a:off x="4027347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六邊形 73"/>
            <p:cNvSpPr/>
            <p:nvPr/>
          </p:nvSpPr>
          <p:spPr>
            <a:xfrm rot="5400000">
              <a:off x="4423676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六邊形 74"/>
            <p:cNvSpPr/>
            <p:nvPr/>
          </p:nvSpPr>
          <p:spPr>
            <a:xfrm rot="5400000">
              <a:off x="482000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六邊形 75"/>
            <p:cNvSpPr/>
            <p:nvPr/>
          </p:nvSpPr>
          <p:spPr>
            <a:xfrm rot="5400000">
              <a:off x="5216335" y="371241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六邊形 76"/>
            <p:cNvSpPr/>
            <p:nvPr/>
          </p:nvSpPr>
          <p:spPr>
            <a:xfrm rot="5400000">
              <a:off x="3829184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六邊形 77"/>
            <p:cNvSpPr/>
            <p:nvPr/>
          </p:nvSpPr>
          <p:spPr>
            <a:xfrm rot="5400000">
              <a:off x="4225511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六邊形 78"/>
            <p:cNvSpPr/>
            <p:nvPr/>
          </p:nvSpPr>
          <p:spPr>
            <a:xfrm rot="5400000">
              <a:off x="4621840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六邊形 79"/>
            <p:cNvSpPr/>
            <p:nvPr/>
          </p:nvSpPr>
          <p:spPr>
            <a:xfrm rot="5400000">
              <a:off x="5018169" y="40608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六邊形 80"/>
            <p:cNvSpPr/>
            <p:nvPr/>
          </p:nvSpPr>
          <p:spPr>
            <a:xfrm rot="5400000">
              <a:off x="5414498" y="406085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六邊形 81"/>
            <p:cNvSpPr/>
            <p:nvPr/>
          </p:nvSpPr>
          <p:spPr>
            <a:xfrm rot="5400000">
              <a:off x="3631017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六邊形 82"/>
            <p:cNvSpPr/>
            <p:nvPr/>
          </p:nvSpPr>
          <p:spPr>
            <a:xfrm rot="5400000">
              <a:off x="4027346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六邊形 83"/>
            <p:cNvSpPr/>
            <p:nvPr/>
          </p:nvSpPr>
          <p:spPr>
            <a:xfrm rot="5400000">
              <a:off x="442367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六邊形 84"/>
            <p:cNvSpPr/>
            <p:nvPr/>
          </p:nvSpPr>
          <p:spPr>
            <a:xfrm rot="5400000">
              <a:off x="4820004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六邊形 85"/>
            <p:cNvSpPr/>
            <p:nvPr/>
          </p:nvSpPr>
          <p:spPr>
            <a:xfrm rot="5400000">
              <a:off x="5216333" y="300564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六邊形 86"/>
            <p:cNvSpPr/>
            <p:nvPr/>
          </p:nvSpPr>
          <p:spPr>
            <a:xfrm rot="5400000">
              <a:off x="3829181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六邊形 87"/>
            <p:cNvSpPr/>
            <p:nvPr/>
          </p:nvSpPr>
          <p:spPr>
            <a:xfrm rot="5400000">
              <a:off x="4225509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六邊形 88"/>
            <p:cNvSpPr/>
            <p:nvPr/>
          </p:nvSpPr>
          <p:spPr>
            <a:xfrm rot="5400000">
              <a:off x="4621838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六邊形 89"/>
            <p:cNvSpPr/>
            <p:nvPr/>
          </p:nvSpPr>
          <p:spPr>
            <a:xfrm rot="5400000">
              <a:off x="5018167" y="265685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六邊形 90"/>
            <p:cNvSpPr/>
            <p:nvPr/>
          </p:nvSpPr>
          <p:spPr>
            <a:xfrm rot="5400000">
              <a:off x="5414496" y="2656857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六邊形 91"/>
            <p:cNvSpPr/>
            <p:nvPr/>
          </p:nvSpPr>
          <p:spPr>
            <a:xfrm rot="5400000">
              <a:off x="224385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六邊形 92"/>
            <p:cNvSpPr/>
            <p:nvPr/>
          </p:nvSpPr>
          <p:spPr>
            <a:xfrm rot="5400000">
              <a:off x="264018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六邊形 93"/>
            <p:cNvSpPr/>
            <p:nvPr/>
          </p:nvSpPr>
          <p:spPr>
            <a:xfrm rot="5400000">
              <a:off x="303651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六邊形 94"/>
            <p:cNvSpPr/>
            <p:nvPr/>
          </p:nvSpPr>
          <p:spPr>
            <a:xfrm rot="5400000">
              <a:off x="343284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六邊形 95"/>
            <p:cNvSpPr/>
            <p:nvPr/>
          </p:nvSpPr>
          <p:spPr>
            <a:xfrm rot="5400000">
              <a:off x="204569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六邊形 96"/>
            <p:cNvSpPr/>
            <p:nvPr/>
          </p:nvSpPr>
          <p:spPr>
            <a:xfrm rot="5400000">
              <a:off x="244202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六邊形 97"/>
            <p:cNvSpPr/>
            <p:nvPr/>
          </p:nvSpPr>
          <p:spPr>
            <a:xfrm rot="5400000">
              <a:off x="283835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六邊形 98"/>
            <p:cNvSpPr/>
            <p:nvPr/>
          </p:nvSpPr>
          <p:spPr>
            <a:xfrm rot="5400000">
              <a:off x="323468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六邊形 99"/>
            <p:cNvSpPr/>
            <p:nvPr/>
          </p:nvSpPr>
          <p:spPr>
            <a:xfrm rot="5400000">
              <a:off x="224385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六邊形 100"/>
            <p:cNvSpPr/>
            <p:nvPr/>
          </p:nvSpPr>
          <p:spPr>
            <a:xfrm rot="5400000">
              <a:off x="264018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六邊形 101"/>
            <p:cNvSpPr/>
            <p:nvPr/>
          </p:nvSpPr>
          <p:spPr>
            <a:xfrm rot="5400000">
              <a:off x="303651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六邊形 102"/>
            <p:cNvSpPr/>
            <p:nvPr/>
          </p:nvSpPr>
          <p:spPr>
            <a:xfrm rot="5400000">
              <a:off x="343284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六邊形 103"/>
            <p:cNvSpPr/>
            <p:nvPr/>
          </p:nvSpPr>
          <p:spPr>
            <a:xfrm rot="5400000">
              <a:off x="204569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六邊形 104"/>
            <p:cNvSpPr/>
            <p:nvPr/>
          </p:nvSpPr>
          <p:spPr>
            <a:xfrm rot="5400000">
              <a:off x="244202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六邊形 105"/>
            <p:cNvSpPr/>
            <p:nvPr/>
          </p:nvSpPr>
          <p:spPr>
            <a:xfrm rot="5400000">
              <a:off x="283834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六邊形 106"/>
            <p:cNvSpPr/>
            <p:nvPr/>
          </p:nvSpPr>
          <p:spPr>
            <a:xfrm rot="5400000">
              <a:off x="323467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六邊形 107"/>
            <p:cNvSpPr/>
            <p:nvPr/>
          </p:nvSpPr>
          <p:spPr>
            <a:xfrm rot="5400000">
              <a:off x="224385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六邊形 108"/>
            <p:cNvSpPr/>
            <p:nvPr/>
          </p:nvSpPr>
          <p:spPr>
            <a:xfrm rot="5400000">
              <a:off x="264018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六邊形 109"/>
            <p:cNvSpPr/>
            <p:nvPr/>
          </p:nvSpPr>
          <p:spPr>
            <a:xfrm rot="5400000">
              <a:off x="303651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六邊形 110"/>
            <p:cNvSpPr/>
            <p:nvPr/>
          </p:nvSpPr>
          <p:spPr>
            <a:xfrm rot="5400000">
              <a:off x="343284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六邊形 111"/>
            <p:cNvSpPr/>
            <p:nvPr/>
          </p:nvSpPr>
          <p:spPr>
            <a:xfrm rot="5400000">
              <a:off x="262209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六邊形 112"/>
            <p:cNvSpPr/>
            <p:nvPr/>
          </p:nvSpPr>
          <p:spPr>
            <a:xfrm rot="5400000">
              <a:off x="658537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六邊形 113"/>
            <p:cNvSpPr/>
            <p:nvPr/>
          </p:nvSpPr>
          <p:spPr>
            <a:xfrm rot="5400000">
              <a:off x="1054866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六邊形 114"/>
            <p:cNvSpPr/>
            <p:nvPr/>
          </p:nvSpPr>
          <p:spPr>
            <a:xfrm rot="5400000">
              <a:off x="1451195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六邊形 115"/>
            <p:cNvSpPr/>
            <p:nvPr/>
          </p:nvSpPr>
          <p:spPr>
            <a:xfrm rot="5400000">
              <a:off x="1847524" y="3352954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六邊形 116"/>
            <p:cNvSpPr/>
            <p:nvPr/>
          </p:nvSpPr>
          <p:spPr>
            <a:xfrm rot="5400000">
              <a:off x="64044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六邊形 117"/>
            <p:cNvSpPr/>
            <p:nvPr/>
          </p:nvSpPr>
          <p:spPr>
            <a:xfrm rot="5400000">
              <a:off x="460372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六邊形 118"/>
            <p:cNvSpPr/>
            <p:nvPr/>
          </p:nvSpPr>
          <p:spPr>
            <a:xfrm rot="5400000">
              <a:off x="856701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六邊形 119"/>
            <p:cNvSpPr/>
            <p:nvPr/>
          </p:nvSpPr>
          <p:spPr>
            <a:xfrm rot="5400000">
              <a:off x="125303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六邊形 120"/>
            <p:cNvSpPr/>
            <p:nvPr/>
          </p:nvSpPr>
          <p:spPr>
            <a:xfrm rot="5400000">
              <a:off x="1649360" y="3706336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六邊形 121"/>
            <p:cNvSpPr/>
            <p:nvPr/>
          </p:nvSpPr>
          <p:spPr>
            <a:xfrm rot="5400000">
              <a:off x="262209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六邊形 122"/>
            <p:cNvSpPr/>
            <p:nvPr/>
          </p:nvSpPr>
          <p:spPr>
            <a:xfrm rot="5400000">
              <a:off x="658536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六邊形 123"/>
            <p:cNvSpPr/>
            <p:nvPr/>
          </p:nvSpPr>
          <p:spPr>
            <a:xfrm rot="5400000">
              <a:off x="1054865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六邊形 124"/>
            <p:cNvSpPr/>
            <p:nvPr/>
          </p:nvSpPr>
          <p:spPr>
            <a:xfrm rot="5400000">
              <a:off x="1451194" y="40547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六邊形 125"/>
            <p:cNvSpPr/>
            <p:nvPr/>
          </p:nvSpPr>
          <p:spPr>
            <a:xfrm rot="5400000">
              <a:off x="1847523" y="4054773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六邊形 126"/>
            <p:cNvSpPr/>
            <p:nvPr/>
          </p:nvSpPr>
          <p:spPr>
            <a:xfrm rot="5400000">
              <a:off x="64042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六邊形 127"/>
            <p:cNvSpPr/>
            <p:nvPr/>
          </p:nvSpPr>
          <p:spPr>
            <a:xfrm rot="5400000">
              <a:off x="460371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六邊形 128"/>
            <p:cNvSpPr/>
            <p:nvPr/>
          </p:nvSpPr>
          <p:spPr>
            <a:xfrm rot="5400000">
              <a:off x="85669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六邊形 129"/>
            <p:cNvSpPr/>
            <p:nvPr/>
          </p:nvSpPr>
          <p:spPr>
            <a:xfrm rot="5400000">
              <a:off x="1253029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六邊形 130"/>
            <p:cNvSpPr/>
            <p:nvPr/>
          </p:nvSpPr>
          <p:spPr>
            <a:xfrm rot="5400000">
              <a:off x="1649358" y="2999572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六邊形 131"/>
            <p:cNvSpPr/>
            <p:nvPr/>
          </p:nvSpPr>
          <p:spPr>
            <a:xfrm rot="5400000">
              <a:off x="262206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六邊形 132"/>
            <p:cNvSpPr/>
            <p:nvPr/>
          </p:nvSpPr>
          <p:spPr>
            <a:xfrm rot="5400000">
              <a:off x="658534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六邊形 133"/>
            <p:cNvSpPr/>
            <p:nvPr/>
          </p:nvSpPr>
          <p:spPr>
            <a:xfrm rot="5400000">
              <a:off x="1054863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六邊形 134"/>
            <p:cNvSpPr/>
            <p:nvPr/>
          </p:nvSpPr>
          <p:spPr>
            <a:xfrm rot="5400000">
              <a:off x="1451192" y="2650779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六邊形 135"/>
            <p:cNvSpPr/>
            <p:nvPr/>
          </p:nvSpPr>
          <p:spPr>
            <a:xfrm rot="5400000">
              <a:off x="1847521" y="2650780"/>
              <a:ext cx="450373" cy="396329"/>
            </a:xfrm>
            <a:prstGeom prst="hexag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7" name="群組 136"/>
          <p:cNvGrpSpPr/>
          <p:nvPr/>
        </p:nvGrpSpPr>
        <p:grpSpPr>
          <a:xfrm>
            <a:off x="606260" y="845256"/>
            <a:ext cx="6837050" cy="1157948"/>
            <a:chOff x="539515" y="796887"/>
            <a:chExt cx="6837050" cy="1157948"/>
          </a:xfrm>
        </p:grpSpPr>
        <p:sp>
          <p:nvSpPr>
            <p:cNvPr id="138" name="標題 1"/>
            <p:cNvSpPr txBox="1">
              <a:spLocks/>
            </p:cNvSpPr>
            <p:nvPr/>
          </p:nvSpPr>
          <p:spPr>
            <a:xfrm>
              <a:off x="539515" y="796887"/>
              <a:ext cx="4304969" cy="84394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3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9" name="標題 1"/>
            <p:cNvSpPr txBox="1">
              <a:spLocks/>
            </p:cNvSpPr>
            <p:nvPr/>
          </p:nvSpPr>
          <p:spPr>
            <a:xfrm>
              <a:off x="1034925" y="1373346"/>
              <a:ext cx="6341640" cy="581489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altLang="zh-TW" sz="2800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41" name="文字方塊 140"/>
          <p:cNvSpPr txBox="1"/>
          <p:nvPr/>
        </p:nvSpPr>
        <p:spPr>
          <a:xfrm>
            <a:off x="1143804" y="2203351"/>
            <a:ext cx="110130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en-US" sz="3200" dirty="0" smtClean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訓練開始</a:t>
            </a:r>
            <a:endParaRPr lang="de-DE" altLang="zh-TW" sz="3200" dirty="0" smtClean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altLang="zh-TW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dqn.fit</a:t>
            </a:r>
            <a:r>
              <a:rPr lang="de-DE" altLang="zh-TW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zh-TW" sz="3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ETF_env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callbacks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callbacks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nb_steps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zh-TW" sz="3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log_interval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altLang="zh-TW" sz="3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10000</a:t>
            </a:r>
            <a:r>
              <a:rPr lang="de-DE" altLang="zh-TW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de-DE" altLang="zh-TW" sz="3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46056" y="686201"/>
            <a:ext cx="496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2"/>
                </a:solidFill>
              </a:rPr>
              <a:t>實地測試：</a:t>
            </a:r>
            <a:endParaRPr lang="en-US" altLang="zh-TW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1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36525" y="2063183"/>
            <a:ext cx="9918950" cy="2731634"/>
            <a:chOff x="1136525" y="2334310"/>
            <a:chExt cx="9918950" cy="2731634"/>
          </a:xfrm>
        </p:grpSpPr>
        <p:grpSp>
          <p:nvGrpSpPr>
            <p:cNvPr id="3" name="群組 2"/>
            <p:cNvGrpSpPr/>
            <p:nvPr/>
          </p:nvGrpSpPr>
          <p:grpSpPr>
            <a:xfrm>
              <a:off x="1136525" y="2334310"/>
              <a:ext cx="1300514" cy="1201008"/>
              <a:chOff x="531615" y="480863"/>
              <a:chExt cx="1932734" cy="1784854"/>
            </a:xfrm>
          </p:grpSpPr>
          <p:sp>
            <p:nvSpPr>
              <p:cNvPr id="14" name="六邊形 13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0800000">
              <a:off x="9754961" y="3864936"/>
              <a:ext cx="1300514" cy="1201008"/>
              <a:chOff x="531615" y="480863"/>
              <a:chExt cx="1932734" cy="1784854"/>
            </a:xfrm>
          </p:grpSpPr>
          <p:sp>
            <p:nvSpPr>
              <p:cNvPr id="5" name="六邊形 4"/>
              <p:cNvSpPr/>
              <p:nvPr/>
            </p:nvSpPr>
            <p:spPr>
              <a:xfrm rot="5400000">
                <a:off x="891820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六邊形 5"/>
              <p:cNvSpPr/>
              <p:nvPr/>
            </p:nvSpPr>
            <p:spPr>
              <a:xfrm rot="5400000">
                <a:off x="1278378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六邊形 6"/>
              <p:cNvSpPr/>
              <p:nvPr/>
            </p:nvSpPr>
            <p:spPr>
              <a:xfrm rot="5400000">
                <a:off x="1664917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六邊形 7"/>
              <p:cNvSpPr/>
              <p:nvPr/>
            </p:nvSpPr>
            <p:spPr>
              <a:xfrm rot="5400000">
                <a:off x="505261" y="1175250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 rot="5400000">
                <a:off x="505261" y="185282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 rot="5400000">
                <a:off x="505262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 rot="5400000">
                <a:off x="698550" y="84123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 rot="5400000">
                <a:off x="698550" y="1510413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 rot="5400000">
                <a:off x="2051456" y="507217"/>
                <a:ext cx="439248" cy="38653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1609925" y="2583504"/>
            <a:ext cx="9235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 smtClean="0">
                <a:latin typeface="+mj-lt"/>
              </a:rPr>
              <a:t>那向量化之前，</a:t>
            </a:r>
            <a:endParaRPr lang="en-US" altLang="zh-TW" sz="4000" dirty="0" smtClean="0">
              <a:latin typeface="+mj-lt"/>
            </a:endParaRPr>
          </a:p>
          <a:p>
            <a:pPr algn="ctr"/>
            <a:r>
              <a:rPr lang="zh-TW" altLang="en-US" sz="4000" dirty="0" smtClean="0">
                <a:latin typeface="+mj-lt"/>
              </a:rPr>
              <a:t>那要不要做</a:t>
            </a:r>
            <a:r>
              <a:rPr lang="en-US" altLang="zh-TW" sz="4000" dirty="0" smtClean="0">
                <a:latin typeface="+mj-lt"/>
              </a:rPr>
              <a:t>stop word</a:t>
            </a:r>
            <a:r>
              <a:rPr lang="zh-TW" altLang="en-US" sz="4000" dirty="0" smtClean="0">
                <a:latin typeface="+mj-lt"/>
              </a:rPr>
              <a:t>跟</a:t>
            </a:r>
            <a:r>
              <a:rPr lang="en-US" altLang="zh-TW" sz="4000" dirty="0" smtClean="0">
                <a:latin typeface="+mj-lt"/>
              </a:rPr>
              <a:t>stemming</a:t>
            </a:r>
            <a:r>
              <a:rPr lang="zh-TW" altLang="en-US" sz="4000" dirty="0" smtClean="0">
                <a:latin typeface="+mj-lt"/>
              </a:rPr>
              <a:t>呢？</a:t>
            </a:r>
            <a:endParaRPr lang="en-US" altLang="zh-TW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44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訂 1">
      <a:majorFont>
        <a:latin typeface="Source Han Sans K Medium"/>
        <a:ea typeface="Source Han Sans K Medium"/>
        <a:cs typeface=""/>
      </a:majorFont>
      <a:minorFont>
        <a:latin typeface="Source Han Sans K Regular"/>
        <a:ea typeface="Source Han Sans K Regular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18776</TotalTime>
  <Words>1896</Words>
  <Application>Microsoft Macintosh PowerPoint</Application>
  <PresentationFormat>寬螢幕</PresentationFormat>
  <Paragraphs>356</Paragraphs>
  <Slides>88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95" baseType="lpstr">
      <vt:lpstr>Cambria Math</vt:lpstr>
      <vt:lpstr>Consolas</vt:lpstr>
      <vt:lpstr>Source Han Sans K Medium</vt:lpstr>
      <vt:lpstr>Source Han Sans K Regular</vt:lpstr>
      <vt:lpstr>Wingdings</vt:lpstr>
      <vt:lpstr>Arial</vt:lpstr>
      <vt:lpstr>Office Theme</vt:lpstr>
      <vt:lpstr>Avito Demand Prediction challenge in Kaggle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YOYO</dc:creator>
  <cp:lastModifiedBy>Microsoft Office 使用者</cp:lastModifiedBy>
  <cp:revision>151</cp:revision>
  <dcterms:created xsi:type="dcterms:W3CDTF">2017-06-26T08:29:45Z</dcterms:created>
  <dcterms:modified xsi:type="dcterms:W3CDTF">2018-06-26T05:03:37Z</dcterms:modified>
</cp:coreProperties>
</file>